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65" r:id="rId4"/>
    <p:sldId id="262" r:id="rId5"/>
    <p:sldId id="264" r:id="rId6"/>
    <p:sldId id="263" r:id="rId7"/>
    <p:sldId id="268" r:id="rId8"/>
    <p:sldId id="269" r:id="rId9"/>
    <p:sldId id="261" r:id="rId10"/>
    <p:sldId id="260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67" r:id="rId29"/>
    <p:sldId id="270" r:id="rId30"/>
    <p:sldId id="272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3" autoAdjust="0"/>
    <p:restoredTop sz="93867" autoAdjust="0"/>
  </p:normalViewPr>
  <p:slideViewPr>
    <p:cSldViewPr snapToGrid="0">
      <p:cViewPr>
        <p:scale>
          <a:sx n="67" d="100"/>
          <a:sy n="67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971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817073/reorganize-d3-cluster-force-layout-based-on-dynamic-radi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rtition_of_a_set" TargetMode="External"/><Relationship Id="rId2" Type="http://schemas.openxmlformats.org/officeDocument/2006/relationships/hyperlink" Target="http://en.wikipedia.org/wiki/Data_cluster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designpivot.blogspot.com/2012/02/location-map-pin-icon-png.html" TargetMode="External"/><Relationship Id="rId7" Type="http://schemas.openxmlformats.org/officeDocument/2006/relationships/hyperlink" Target="http://www.pngall.com/map-marker-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pixabay.com/en/tracker-map-indicator-pointer-pin-1093167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google-map-marker-blue-peg-309739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pixabay.com/en/eat-edible-food-fruit-red-tomato-1299904/" TargetMode="External"/><Relationship Id="rId3" Type="http://schemas.openxmlformats.org/officeDocument/2006/relationships/hyperlink" Target="https://openclipart.org/detail/8538/simple-fruit-apple" TargetMode="External"/><Relationship Id="rId7" Type="http://schemas.openxmlformats.org/officeDocument/2006/relationships/hyperlink" Target="https://pixabay.com/en/cherries-cherry-food-fruit-fruits-1300557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hyperlink" Target="https://www.thegamegal.com/tag/younger-kids/page/2/" TargetMode="External"/><Relationship Id="rId5" Type="http://schemas.openxmlformats.org/officeDocument/2006/relationships/hyperlink" Target="https://pixabay.com/en/grape-fruits-bunch-fresh-green-311011/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3.png"/><Relationship Id="rId9" Type="http://schemas.openxmlformats.org/officeDocument/2006/relationships/hyperlink" Target="http://www.foodincanada.com/foodpress/green-banana-flou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openclipart.org/detail/8538/simple-fruit-apple" TargetMode="External"/><Relationship Id="rId7" Type="http://schemas.openxmlformats.org/officeDocument/2006/relationships/hyperlink" Target="https://pixabay.com/en/cherries-cherry-food-fruit-fruits-130055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pixabay.com/en/grape-fruits-bunch-fresh-green-311011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foodincanada.com/foodpress/green-banana-flou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rtition_of_a_set" TargetMode="External"/><Relationship Id="rId2" Type="http://schemas.openxmlformats.org/officeDocument/2006/relationships/hyperlink" Target="http://en.wikipedia.org/wiki/Statistical_classifica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n.wikipedia.org/wiki/Metric_(mathematics)" TargetMode="External"/><Relationship Id="rId5" Type="http://schemas.openxmlformats.org/officeDocument/2006/relationships/hyperlink" Target="http://en.wikipedia.org/wiki/Subset" TargetMode="External"/><Relationship Id="rId4" Type="http://schemas.openxmlformats.org/officeDocument/2006/relationships/hyperlink" Target="http://en.wikipedia.org/wiki/Data_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nhattan_distance" TargetMode="External"/><Relationship Id="rId2" Type="http://schemas.openxmlformats.org/officeDocument/2006/relationships/hyperlink" Target="http://en.wikipedia.org/wiki/Euclidean_distanc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04850" y="3264190"/>
            <a:ext cx="7336603" cy="119351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cap="none" dirty="0">
                <a:solidFill>
                  <a:schemeClr val="tx2"/>
                </a:solidFill>
              </a:rPr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42951" y="1856859"/>
            <a:ext cx="8406696" cy="1066978"/>
          </a:xfrm>
        </p:spPr>
        <p:txBody>
          <a:bodyPr anchor="ctr">
            <a:normAutofit/>
          </a:bodyPr>
          <a:lstStyle/>
          <a:p>
            <a:r>
              <a:rPr lang="en-US" sz="4400" cap="none" dirty="0"/>
              <a:t>Data Analytics Using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01182-9E95-4B53-9ADA-30B8DFF7D365}"/>
              </a:ext>
            </a:extLst>
          </p:cNvPr>
          <p:cNvSpPr txBox="1"/>
          <p:nvPr/>
        </p:nvSpPr>
        <p:spPr>
          <a:xfrm>
            <a:off x="8654346" y="5221831"/>
            <a:ext cx="308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+mj-lt"/>
              </a:rPr>
              <a:t>Presented by      </a:t>
            </a:r>
          </a:p>
          <a:p>
            <a:pPr algn="r"/>
            <a:r>
              <a:rPr lang="en-US" sz="32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Kirti Jain 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ED60CB-40DD-45EF-8BB6-A1C53854E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781" t="7909" r="8740" b="10212"/>
          <a:stretch/>
        </p:blipFill>
        <p:spPr>
          <a:xfrm>
            <a:off x="5596708" y="2726180"/>
            <a:ext cx="3571966" cy="28679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5C82F-A42C-4281-BBF4-4468C6CF31E6}"/>
              </a:ext>
            </a:extLst>
          </p:cNvPr>
          <p:cNvSpPr txBox="1">
            <a:spLocks/>
          </p:cNvSpPr>
          <p:nvPr/>
        </p:nvSpPr>
        <p:spPr>
          <a:xfrm>
            <a:off x="2726747" y="1136960"/>
            <a:ext cx="3366742" cy="1066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cap="none" dirty="0"/>
              <a:t>WORKSHOP on</a:t>
            </a:r>
          </a:p>
        </p:txBody>
      </p:sp>
    </p:spTree>
    <p:extLst>
      <p:ext uri="{BB962C8B-B14F-4D97-AF65-F5344CB8AC3E}">
        <p14:creationId xmlns:p14="http://schemas.microsoft.com/office/powerpoint/2010/main" val="303980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C08A97-6BB4-4987-B852-CFE74690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570524"/>
            <a:ext cx="3489204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cap="none" dirty="0">
                <a:solidFill>
                  <a:schemeClr val="accent1"/>
                </a:solidFill>
              </a:rPr>
              <a:t>Clustering</a:t>
            </a:r>
            <a:br>
              <a:rPr lang="en-US" sz="5400" cap="none" dirty="0">
                <a:solidFill>
                  <a:schemeClr val="accent1"/>
                </a:solidFill>
              </a:rPr>
            </a:br>
            <a:r>
              <a:rPr lang="en-US" sz="5400" cap="none" dirty="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17190-10BF-40B2-80B0-1C27A97B60EC}"/>
              </a:ext>
            </a:extLst>
          </p:cNvPr>
          <p:cNvSpPr txBox="1"/>
          <p:nvPr/>
        </p:nvSpPr>
        <p:spPr>
          <a:xfrm>
            <a:off x="4490109" y="3775322"/>
            <a:ext cx="7104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Hierarchical Algorithms </a:t>
            </a:r>
          </a:p>
          <a:p>
            <a:pPr marL="914400" lvl="1" indent="-457200" algn="just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latin typeface="+mj-lt"/>
              </a:rPr>
              <a:t>Agglomerative (bottom-up)</a:t>
            </a:r>
          </a:p>
          <a:p>
            <a:pPr marL="742950" lvl="1" indent="-285750" algn="just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latin typeface="+mj-lt"/>
              </a:rPr>
              <a:t>  Divisive (top-down)</a:t>
            </a:r>
            <a:endParaRPr lang="en-IN" sz="28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3700A-8DB4-4EF0-AEF5-5E4BF1CDBBC5}"/>
              </a:ext>
            </a:extLst>
          </p:cNvPr>
          <p:cNvSpPr txBox="1"/>
          <p:nvPr/>
        </p:nvSpPr>
        <p:spPr>
          <a:xfrm>
            <a:off x="4490109" y="1935361"/>
            <a:ext cx="7104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Partition Algorithms (Flat) </a:t>
            </a:r>
          </a:p>
          <a:p>
            <a:pPr marL="742950" lvl="1" indent="-285750" algn="just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latin typeface="+mj-lt"/>
              </a:rPr>
              <a:t>  K- means</a:t>
            </a:r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31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CCD1C3-A57F-4017-AB08-0E97D528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203156"/>
            <a:ext cx="7231784" cy="57167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cap="none" dirty="0">
                <a:solidFill>
                  <a:schemeClr val="tx2"/>
                </a:solidFill>
              </a:rPr>
              <a:t>K – Means Clustering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529B0-A284-4E66-8C40-7602BDE61A52}"/>
              </a:ext>
            </a:extLst>
          </p:cNvPr>
          <p:cNvSpPr txBox="1"/>
          <p:nvPr/>
        </p:nvSpPr>
        <p:spPr>
          <a:xfrm>
            <a:off x="609600" y="2247900"/>
            <a:ext cx="110998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accent1"/>
                </a:solidFill>
                <a:latin typeface="+mj-lt"/>
              </a:rPr>
              <a:t>Partitional Clustering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 approach.</a:t>
            </a:r>
          </a:p>
          <a:p>
            <a:endParaRPr lang="en-US" sz="3200" dirty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The </a:t>
            </a:r>
            <a:r>
              <a:rPr lang="en-US" altLang="en-US" sz="3200" b="1" dirty="0">
                <a:solidFill>
                  <a:schemeClr val="accent1"/>
                </a:solidFill>
                <a:latin typeface="+mj-lt"/>
              </a:rPr>
              <a:t>k-means algorithm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 is an algorithm to </a:t>
            </a:r>
            <a:r>
              <a:rPr lang="en-US" altLang="en-US" sz="3200" u="sng" dirty="0">
                <a:solidFill>
                  <a:schemeClr val="accent1"/>
                </a:solidFill>
                <a:latin typeface="+mj-lt"/>
                <a:hlinkClick r:id="rId2" tooltip="Data cluste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cluster</a:t>
            </a:r>
            <a:r>
              <a:rPr lang="en-US" altLang="en-US" sz="3200" u="sng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en-US" sz="3200" i="1" u="sng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altLang="en-US" sz="3200" u="sng" dirty="0">
                <a:solidFill>
                  <a:schemeClr val="accent1"/>
                </a:solidFill>
                <a:latin typeface="+mj-lt"/>
              </a:rPr>
              <a:t> objects 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based on attributes into </a:t>
            </a:r>
            <a:r>
              <a:rPr lang="en-US" altLang="en-US" sz="3200" i="1" u="sng" dirty="0">
                <a:solidFill>
                  <a:schemeClr val="accent1"/>
                </a:solidFill>
                <a:latin typeface="+mj-lt"/>
              </a:rPr>
              <a:t>k</a:t>
            </a:r>
            <a:r>
              <a:rPr lang="en-US" altLang="en-US" sz="3200" u="sng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  <a:hlinkClick r:id="rId3" tooltip="Partition of a 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partitions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, where </a:t>
            </a:r>
            <a:r>
              <a:rPr lang="en-US" altLang="en-US" sz="3200" i="1" dirty="0">
                <a:solidFill>
                  <a:schemeClr val="accent1"/>
                </a:solidFill>
                <a:latin typeface="+mj-lt"/>
              </a:rPr>
              <a:t>k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 &lt; </a:t>
            </a:r>
            <a:r>
              <a:rPr lang="en-US" altLang="en-US" sz="3200" i="1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altLang="en-US" sz="3200" dirty="0">
                <a:solidFill>
                  <a:schemeClr val="accent1"/>
                </a:solidFill>
                <a:latin typeface="+mj-lt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9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2F364-6CDF-4B87-B6BF-63BAEF3386F9}"/>
              </a:ext>
            </a:extLst>
          </p:cNvPr>
          <p:cNvSpPr txBox="1"/>
          <p:nvPr/>
        </p:nvSpPr>
        <p:spPr>
          <a:xfrm>
            <a:off x="428625" y="819150"/>
            <a:ext cx="111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you have some data that you can plot on a line.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571500" y="2381250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17740" y="216217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54557" y="2162166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189704" y="217169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08718" y="2181223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39294" y="217169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371502" y="216217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096002" y="217169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584153" y="216217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54613" y="2181223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67189" y="2181223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481539" y="2181223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28075" y="2162171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F890B-911F-4FE1-862D-18E4F823077C}"/>
              </a:ext>
            </a:extLst>
          </p:cNvPr>
          <p:cNvSpPr txBox="1"/>
          <p:nvPr/>
        </p:nvSpPr>
        <p:spPr>
          <a:xfrm>
            <a:off x="428625" y="3640679"/>
            <a:ext cx="111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the data make </a:t>
            </a:r>
            <a:r>
              <a:rPr lang="en-US" b="1" dirty="0"/>
              <a:t>three</a:t>
            </a:r>
            <a:r>
              <a:rPr lang="en-US" dirty="0"/>
              <a:t>, relatively obvious clusters.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C57F87-BA9D-4BA8-BF12-3EDD4AF83C4A}"/>
              </a:ext>
            </a:extLst>
          </p:cNvPr>
          <p:cNvSpPr txBox="1"/>
          <p:nvPr/>
        </p:nvSpPr>
        <p:spPr>
          <a:xfrm>
            <a:off x="3886199" y="6092876"/>
            <a:ext cx="711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use K-means clustering !!</a:t>
            </a:r>
            <a:endParaRPr lang="en-IN" sz="2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6303BC-10B1-4928-9A5F-D1D5FD824EEC}"/>
              </a:ext>
            </a:extLst>
          </p:cNvPr>
          <p:cNvCxnSpPr/>
          <p:nvPr/>
        </p:nvCxnSpPr>
        <p:spPr>
          <a:xfrm>
            <a:off x="571500" y="5250397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674673D-E155-463C-8C52-2BB03A947574}"/>
              </a:ext>
            </a:extLst>
          </p:cNvPr>
          <p:cNvSpPr/>
          <p:nvPr/>
        </p:nvSpPr>
        <p:spPr>
          <a:xfrm>
            <a:off x="817740" y="5031318"/>
            <a:ext cx="419100" cy="43814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19BA63-166B-4171-B589-41737616B7ED}"/>
              </a:ext>
            </a:extLst>
          </p:cNvPr>
          <p:cNvSpPr/>
          <p:nvPr/>
        </p:nvSpPr>
        <p:spPr>
          <a:xfrm>
            <a:off x="1354557" y="5031313"/>
            <a:ext cx="419100" cy="43814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A521E4C-2C51-425E-B901-AA0D7B8CBEF2}"/>
              </a:ext>
            </a:extLst>
          </p:cNvPr>
          <p:cNvSpPr/>
          <p:nvPr/>
        </p:nvSpPr>
        <p:spPr>
          <a:xfrm>
            <a:off x="2189704" y="5040838"/>
            <a:ext cx="419100" cy="43814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B57755-6D56-4526-B7D0-8A0D84DC5389}"/>
              </a:ext>
            </a:extLst>
          </p:cNvPr>
          <p:cNvSpPr/>
          <p:nvPr/>
        </p:nvSpPr>
        <p:spPr>
          <a:xfrm>
            <a:off x="2808718" y="5050370"/>
            <a:ext cx="419100" cy="438149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15DF44-6C33-433F-B414-34A7705EC8BC}"/>
              </a:ext>
            </a:extLst>
          </p:cNvPr>
          <p:cNvSpPr/>
          <p:nvPr/>
        </p:nvSpPr>
        <p:spPr>
          <a:xfrm>
            <a:off x="4839294" y="5040838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1E475E-A491-491F-B5A5-2503C576B868}"/>
              </a:ext>
            </a:extLst>
          </p:cNvPr>
          <p:cNvSpPr/>
          <p:nvPr/>
        </p:nvSpPr>
        <p:spPr>
          <a:xfrm>
            <a:off x="5371502" y="5031318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D5086D-02DE-48A5-BECC-C97A52FF79C7}"/>
              </a:ext>
            </a:extLst>
          </p:cNvPr>
          <p:cNvSpPr/>
          <p:nvPr/>
        </p:nvSpPr>
        <p:spPr>
          <a:xfrm>
            <a:off x="6096002" y="5040838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377E0F-2795-4F1A-8416-C274AA8F95E2}"/>
              </a:ext>
            </a:extLst>
          </p:cNvPr>
          <p:cNvSpPr/>
          <p:nvPr/>
        </p:nvSpPr>
        <p:spPr>
          <a:xfrm>
            <a:off x="6584153" y="5031318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09991AD-57FF-4A47-830E-A585444A892C}"/>
              </a:ext>
            </a:extLst>
          </p:cNvPr>
          <p:cNvSpPr/>
          <p:nvPr/>
        </p:nvSpPr>
        <p:spPr>
          <a:xfrm>
            <a:off x="8354613" y="5050370"/>
            <a:ext cx="419100" cy="4381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46D6EE1-C064-4C12-9C68-13EB349706F7}"/>
              </a:ext>
            </a:extLst>
          </p:cNvPr>
          <p:cNvSpPr/>
          <p:nvPr/>
        </p:nvSpPr>
        <p:spPr>
          <a:xfrm>
            <a:off x="8967189" y="5050370"/>
            <a:ext cx="419100" cy="4381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346ED95-2E7D-4976-A4B5-524D06203009}"/>
              </a:ext>
            </a:extLst>
          </p:cNvPr>
          <p:cNvSpPr/>
          <p:nvPr/>
        </p:nvSpPr>
        <p:spPr>
          <a:xfrm>
            <a:off x="9481539" y="5050370"/>
            <a:ext cx="419100" cy="4381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66C6FEB-4BC4-4D61-9AE7-D92A1A4BEB6F}"/>
              </a:ext>
            </a:extLst>
          </p:cNvPr>
          <p:cNvSpPr/>
          <p:nvPr/>
        </p:nvSpPr>
        <p:spPr>
          <a:xfrm>
            <a:off x="10328075" y="5031318"/>
            <a:ext cx="419100" cy="438149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32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2F364-6CDF-4B87-B6BF-63BAEF3386F9}"/>
              </a:ext>
            </a:extLst>
          </p:cNvPr>
          <p:cNvSpPr txBox="1"/>
          <p:nvPr/>
        </p:nvSpPr>
        <p:spPr>
          <a:xfrm>
            <a:off x="733425" y="1257298"/>
            <a:ext cx="1062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</a:t>
            </a:r>
            <a:r>
              <a:rPr lang="en-US" sz="2400" dirty="0"/>
              <a:t> </a:t>
            </a:r>
            <a:r>
              <a:rPr lang="en-US" sz="2400" u="sng" dirty="0"/>
              <a:t>Select the number of clusters </a:t>
            </a:r>
            <a:r>
              <a:rPr lang="en-US" sz="2400" dirty="0"/>
              <a:t>you want to identify in your data. This is the “K” in K-means Clustering.</a:t>
            </a:r>
          </a:p>
          <a:p>
            <a:endParaRPr lang="en-US" sz="2400" dirty="0"/>
          </a:p>
          <a:p>
            <a:r>
              <a:rPr lang="en-US" sz="2400" dirty="0"/>
              <a:t>Select </a:t>
            </a:r>
            <a:r>
              <a:rPr lang="en-US" sz="2400" b="1" dirty="0"/>
              <a:t>K = 3 </a:t>
            </a:r>
            <a:r>
              <a:rPr lang="en-US" sz="2400" dirty="0"/>
              <a:t>i.e., we want to identify 3 clusters.</a:t>
            </a:r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60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22F364-6CDF-4B87-B6BF-63BAEF3386F9}"/>
              </a:ext>
            </a:extLst>
          </p:cNvPr>
          <p:cNvSpPr txBox="1"/>
          <p:nvPr/>
        </p:nvSpPr>
        <p:spPr>
          <a:xfrm>
            <a:off x="733425" y="1257298"/>
            <a:ext cx="1062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</a:t>
            </a:r>
            <a:r>
              <a:rPr lang="en-US" sz="2400" dirty="0"/>
              <a:t> Randomly select 3 distinct data points.</a:t>
            </a:r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20F85-09A1-4E5F-BDB8-C65FD73A8202}"/>
              </a:ext>
            </a:extLst>
          </p:cNvPr>
          <p:cNvSpPr/>
          <p:nvPr/>
        </p:nvSpPr>
        <p:spPr>
          <a:xfrm>
            <a:off x="1330697" y="3886230"/>
            <a:ext cx="694106" cy="73339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9C211-2242-42E0-B55B-1FB64F0057E3}"/>
              </a:ext>
            </a:extLst>
          </p:cNvPr>
          <p:cNvSpPr/>
          <p:nvPr/>
        </p:nvSpPr>
        <p:spPr>
          <a:xfrm>
            <a:off x="2770537" y="3902470"/>
            <a:ext cx="694106" cy="733395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CC4D78-4C8D-47DB-9AA3-1A5FFB9C1A9B}"/>
              </a:ext>
            </a:extLst>
          </p:cNvPr>
          <p:cNvSpPr/>
          <p:nvPr/>
        </p:nvSpPr>
        <p:spPr>
          <a:xfrm>
            <a:off x="5887109" y="3886230"/>
            <a:ext cx="694106" cy="733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505B0-2FF7-496B-ADD0-A3B98788FE86}"/>
              </a:ext>
            </a:extLst>
          </p:cNvPr>
          <p:cNvSpPr txBox="1"/>
          <p:nvPr/>
        </p:nvSpPr>
        <p:spPr>
          <a:xfrm>
            <a:off x="1383132" y="2152650"/>
            <a:ext cx="450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initial clusters.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E84D37-A8D4-4E2A-9F90-F85FE76D89EA}"/>
              </a:ext>
            </a:extLst>
          </p:cNvPr>
          <p:cNvCxnSpPr/>
          <p:nvPr/>
        </p:nvCxnSpPr>
        <p:spPr>
          <a:xfrm flipH="1">
            <a:off x="1802232" y="2521981"/>
            <a:ext cx="416047" cy="1123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3588CA-B9EA-4B4A-AA39-783210A5AA9C}"/>
              </a:ext>
            </a:extLst>
          </p:cNvPr>
          <p:cNvCxnSpPr>
            <a:cxnSpLocks/>
          </p:cNvCxnSpPr>
          <p:nvPr/>
        </p:nvCxnSpPr>
        <p:spPr>
          <a:xfrm>
            <a:off x="2218279" y="2521980"/>
            <a:ext cx="828564" cy="11451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D82809-19E7-4CB9-ABE8-EA4A5E8130DB}"/>
              </a:ext>
            </a:extLst>
          </p:cNvPr>
          <p:cNvCxnSpPr>
            <a:cxnSpLocks/>
          </p:cNvCxnSpPr>
          <p:nvPr/>
        </p:nvCxnSpPr>
        <p:spPr>
          <a:xfrm>
            <a:off x="2218279" y="2500113"/>
            <a:ext cx="3736762" cy="12097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2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9" grpId="0" animBg="1"/>
      <p:bldP spid="20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20F85-09A1-4E5F-BDB8-C65FD73A8202}"/>
              </a:ext>
            </a:extLst>
          </p:cNvPr>
          <p:cNvSpPr/>
          <p:nvPr/>
        </p:nvSpPr>
        <p:spPr>
          <a:xfrm>
            <a:off x="1330697" y="3886230"/>
            <a:ext cx="694106" cy="73339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9C211-2242-42E0-B55B-1FB64F0057E3}"/>
              </a:ext>
            </a:extLst>
          </p:cNvPr>
          <p:cNvSpPr/>
          <p:nvPr/>
        </p:nvSpPr>
        <p:spPr>
          <a:xfrm>
            <a:off x="2770537" y="3902470"/>
            <a:ext cx="694106" cy="733395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CC4D78-4C8D-47DB-9AA3-1A5FFB9C1A9B}"/>
              </a:ext>
            </a:extLst>
          </p:cNvPr>
          <p:cNvSpPr/>
          <p:nvPr/>
        </p:nvSpPr>
        <p:spPr>
          <a:xfrm>
            <a:off x="5887109" y="3886230"/>
            <a:ext cx="694106" cy="733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428625" y="5514760"/>
            <a:ext cx="10620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3:</a:t>
            </a:r>
            <a:r>
              <a:rPr lang="en-US" sz="2400" dirty="0"/>
              <a:t> Measure the distance between the 1</a:t>
            </a:r>
            <a:r>
              <a:rPr lang="en-US" sz="2400" baseline="30000" dirty="0"/>
              <a:t>st</a:t>
            </a:r>
            <a:r>
              <a:rPr lang="en-US" sz="2400" dirty="0"/>
              <a:t> point and the three initial clusters.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387CB8-DCED-4984-9FE3-D377D4FF04EC}"/>
              </a:ext>
            </a:extLst>
          </p:cNvPr>
          <p:cNvCxnSpPr>
            <a:cxnSpLocks/>
          </p:cNvCxnSpPr>
          <p:nvPr/>
        </p:nvCxnSpPr>
        <p:spPr>
          <a:xfrm flipV="1">
            <a:off x="1055865" y="4613993"/>
            <a:ext cx="0" cy="9007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CF8CFB4B-967E-4FDB-A5FD-D49BB65C1AA9}"/>
              </a:ext>
            </a:extLst>
          </p:cNvPr>
          <p:cNvSpPr/>
          <p:nvPr/>
        </p:nvSpPr>
        <p:spPr>
          <a:xfrm rot="5400000">
            <a:off x="1226411" y="3067239"/>
            <a:ext cx="313441" cy="694106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9B27C-3F2E-447E-AFAA-1EDB100D04FE}"/>
              </a:ext>
            </a:extLst>
          </p:cNvPr>
          <p:cNvSpPr txBox="1"/>
          <p:nvPr/>
        </p:nvSpPr>
        <p:spPr>
          <a:xfrm>
            <a:off x="772827" y="1992933"/>
            <a:ext cx="163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from 1</a:t>
            </a:r>
            <a:r>
              <a:rPr lang="en-US" baseline="30000" dirty="0"/>
              <a:t>st</a:t>
            </a:r>
            <a:r>
              <a:rPr lang="en-US" dirty="0"/>
              <a:t> point to the </a:t>
            </a:r>
            <a:r>
              <a:rPr lang="en-US" dirty="0">
                <a:solidFill>
                  <a:schemeClr val="accent2"/>
                </a:solidFill>
              </a:rPr>
              <a:t>blue</a:t>
            </a:r>
            <a:r>
              <a:rPr lang="en-US" dirty="0"/>
              <a:t> cluster.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BCA29D-01FA-4C52-A04F-2734744D3A6F}"/>
              </a:ext>
            </a:extLst>
          </p:cNvPr>
          <p:cNvSpPr txBox="1"/>
          <p:nvPr/>
        </p:nvSpPr>
        <p:spPr>
          <a:xfrm>
            <a:off x="2040883" y="1588541"/>
            <a:ext cx="163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from 1</a:t>
            </a:r>
            <a:r>
              <a:rPr lang="en-US" baseline="30000" dirty="0"/>
              <a:t>st</a:t>
            </a:r>
            <a:r>
              <a:rPr lang="en-US" dirty="0"/>
              <a:t> point to the </a:t>
            </a:r>
            <a:r>
              <a:rPr lang="en-US" dirty="0">
                <a:solidFill>
                  <a:schemeClr val="accent4"/>
                </a:solidFill>
              </a:rPr>
              <a:t>green</a:t>
            </a:r>
            <a:r>
              <a:rPr lang="en-US" dirty="0"/>
              <a:t> cluster.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BF82F1-B312-4E67-BE9C-0FB7317B100F}"/>
              </a:ext>
            </a:extLst>
          </p:cNvPr>
          <p:cNvSpPr txBox="1"/>
          <p:nvPr/>
        </p:nvSpPr>
        <p:spPr>
          <a:xfrm>
            <a:off x="3547813" y="1417530"/>
            <a:ext cx="163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from 1</a:t>
            </a:r>
            <a:r>
              <a:rPr lang="en-US" baseline="30000" dirty="0"/>
              <a:t>st</a:t>
            </a:r>
            <a:r>
              <a:rPr lang="en-US" dirty="0"/>
              <a:t> point to the </a:t>
            </a:r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/>
              <a:t> cluster.</a:t>
            </a:r>
            <a:endParaRPr lang="en-IN" dirty="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42619AD3-254C-47DB-899E-91BA5B869AED}"/>
              </a:ext>
            </a:extLst>
          </p:cNvPr>
          <p:cNvSpPr/>
          <p:nvPr/>
        </p:nvSpPr>
        <p:spPr>
          <a:xfrm rot="5400000">
            <a:off x="3448271" y="55242"/>
            <a:ext cx="368887" cy="5193275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4206A2D-B0A1-4E87-BA81-E1D85DC26DEB}"/>
              </a:ext>
            </a:extLst>
          </p:cNvPr>
          <p:cNvSpPr/>
          <p:nvPr/>
        </p:nvSpPr>
        <p:spPr>
          <a:xfrm rot="5400000">
            <a:off x="1986297" y="1987817"/>
            <a:ext cx="206736" cy="210717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548BFE0-E3C9-42BE-94D7-49521B7881AB}"/>
              </a:ext>
            </a:extLst>
          </p:cNvPr>
          <p:cNvSpPr/>
          <p:nvPr/>
        </p:nvSpPr>
        <p:spPr>
          <a:xfrm rot="5400000">
            <a:off x="1226411" y="3067240"/>
            <a:ext cx="313441" cy="694106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99446F01-023E-4E15-89CA-9B10A9F61539}"/>
              </a:ext>
            </a:extLst>
          </p:cNvPr>
          <p:cNvSpPr/>
          <p:nvPr/>
        </p:nvSpPr>
        <p:spPr>
          <a:xfrm rot="5400000">
            <a:off x="1986297" y="1987818"/>
            <a:ext cx="206736" cy="210717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4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24" grpId="0"/>
      <p:bldP spid="24" grpId="1"/>
      <p:bldP spid="30" grpId="0"/>
      <p:bldP spid="30" grpId="1"/>
      <p:bldP spid="31" grpId="0"/>
      <p:bldP spid="32" grpId="0" animBg="1"/>
      <p:bldP spid="33" grpId="0" animBg="1"/>
      <p:bldP spid="3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20F85-09A1-4E5F-BDB8-C65FD73A8202}"/>
              </a:ext>
            </a:extLst>
          </p:cNvPr>
          <p:cNvSpPr/>
          <p:nvPr/>
        </p:nvSpPr>
        <p:spPr>
          <a:xfrm>
            <a:off x="1330697" y="3886230"/>
            <a:ext cx="694106" cy="73339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9C211-2242-42E0-B55B-1FB64F0057E3}"/>
              </a:ext>
            </a:extLst>
          </p:cNvPr>
          <p:cNvSpPr/>
          <p:nvPr/>
        </p:nvSpPr>
        <p:spPr>
          <a:xfrm>
            <a:off x="2770537" y="3902470"/>
            <a:ext cx="694106" cy="733395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CC4D78-4C8D-47DB-9AA3-1A5FFB9C1A9B}"/>
              </a:ext>
            </a:extLst>
          </p:cNvPr>
          <p:cNvSpPr/>
          <p:nvPr/>
        </p:nvSpPr>
        <p:spPr>
          <a:xfrm>
            <a:off x="5887109" y="3886230"/>
            <a:ext cx="694106" cy="733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428625" y="5514760"/>
            <a:ext cx="1062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4: </a:t>
            </a:r>
            <a:r>
              <a:rPr lang="en-US" sz="2400" dirty="0"/>
              <a:t>Assign</a:t>
            </a:r>
            <a:r>
              <a:rPr lang="en-US" sz="2400" b="1" dirty="0"/>
              <a:t> </a:t>
            </a:r>
            <a:r>
              <a:rPr lang="en-US" sz="2400" dirty="0"/>
              <a:t>the 1</a:t>
            </a:r>
            <a:r>
              <a:rPr lang="en-US" sz="2400" baseline="30000" dirty="0"/>
              <a:t>st</a:t>
            </a:r>
            <a:r>
              <a:rPr lang="en-US" sz="2400" dirty="0"/>
              <a:t> point to the nearest cluster. In this case, the nearest cluster is the</a:t>
            </a:r>
            <a:r>
              <a:rPr lang="en-US" sz="2400" b="1" dirty="0">
                <a:solidFill>
                  <a:schemeClr val="accent2"/>
                </a:solidFill>
              </a:rPr>
              <a:t> blue </a:t>
            </a:r>
            <a:r>
              <a:rPr lang="en-US" sz="2400" dirty="0"/>
              <a:t>cluster.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387CB8-DCED-4984-9FE3-D377D4FF04EC}"/>
              </a:ext>
            </a:extLst>
          </p:cNvPr>
          <p:cNvCxnSpPr>
            <a:cxnSpLocks/>
          </p:cNvCxnSpPr>
          <p:nvPr/>
        </p:nvCxnSpPr>
        <p:spPr>
          <a:xfrm flipV="1">
            <a:off x="1055865" y="4613993"/>
            <a:ext cx="0" cy="9007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4EE28F-6C35-454C-A0E1-B5029AE21D7C}"/>
              </a:ext>
            </a:extLst>
          </p:cNvPr>
          <p:cNvSpPr txBox="1"/>
          <p:nvPr/>
        </p:nvSpPr>
        <p:spPr>
          <a:xfrm>
            <a:off x="1638300" y="1362075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do the same thing for the next points.</a:t>
            </a:r>
            <a:endParaRPr lang="en-IN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A7A490-7637-47DA-A8E0-E990238391AE}"/>
              </a:ext>
            </a:extLst>
          </p:cNvPr>
          <p:cNvCxnSpPr>
            <a:cxnSpLocks/>
          </p:cNvCxnSpPr>
          <p:nvPr/>
        </p:nvCxnSpPr>
        <p:spPr>
          <a:xfrm flipH="1">
            <a:off x="2457450" y="2000250"/>
            <a:ext cx="798943" cy="1819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604038EE-02D0-4AE9-B3B5-D056828FBD13}"/>
              </a:ext>
            </a:extLst>
          </p:cNvPr>
          <p:cNvSpPr/>
          <p:nvPr/>
        </p:nvSpPr>
        <p:spPr>
          <a:xfrm rot="5400000">
            <a:off x="1915136" y="2582954"/>
            <a:ext cx="235857" cy="78952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8DDD8DB-EC8B-455A-A384-704898354AE8}"/>
              </a:ext>
            </a:extLst>
          </p:cNvPr>
          <p:cNvSpPr/>
          <p:nvPr/>
        </p:nvSpPr>
        <p:spPr>
          <a:xfrm rot="5400000">
            <a:off x="4140690" y="220507"/>
            <a:ext cx="384276" cy="3793042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92AD0931-BC5B-4B3C-A6A7-B94D97C1DB6E}"/>
              </a:ext>
            </a:extLst>
          </p:cNvPr>
          <p:cNvSpPr/>
          <p:nvPr/>
        </p:nvSpPr>
        <p:spPr>
          <a:xfrm rot="5400000">
            <a:off x="2593087" y="2284848"/>
            <a:ext cx="289655" cy="620171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E470A-76DC-43E0-B71D-CBD04BAB6EAC}"/>
              </a:ext>
            </a:extLst>
          </p:cNvPr>
          <p:cNvSpPr txBox="1"/>
          <p:nvPr/>
        </p:nvSpPr>
        <p:spPr>
          <a:xfrm>
            <a:off x="7467600" y="2000250"/>
            <a:ext cx="288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the distances…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AAA8FE-0AF0-4E29-B2A4-E53F1B28ED4F}"/>
              </a:ext>
            </a:extLst>
          </p:cNvPr>
          <p:cNvSpPr txBox="1"/>
          <p:nvPr/>
        </p:nvSpPr>
        <p:spPr>
          <a:xfrm>
            <a:off x="1792707" y="5312211"/>
            <a:ext cx="238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Assign the point to the nearest cluster.</a:t>
            </a:r>
            <a:endParaRPr lang="en-IN" sz="2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171EFB-AFBE-44E7-B0D4-D7E9B63AE804}"/>
              </a:ext>
            </a:extLst>
          </p:cNvPr>
          <p:cNvCxnSpPr>
            <a:cxnSpLocks/>
          </p:cNvCxnSpPr>
          <p:nvPr/>
        </p:nvCxnSpPr>
        <p:spPr>
          <a:xfrm flipV="1">
            <a:off x="2406322" y="4613994"/>
            <a:ext cx="0" cy="698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E4164C5-2922-47B6-844B-76A2897A38F3}"/>
              </a:ext>
            </a:extLst>
          </p:cNvPr>
          <p:cNvSpPr/>
          <p:nvPr/>
        </p:nvSpPr>
        <p:spPr>
          <a:xfrm>
            <a:off x="2207708" y="4040562"/>
            <a:ext cx="419100" cy="43814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6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8" grpId="2"/>
      <p:bldP spid="2" grpId="0"/>
      <p:bldP spid="2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7" grpId="0"/>
      <p:bldP spid="27" grpId="1"/>
      <p:bldP spid="35" grpId="0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20F85-09A1-4E5F-BDB8-C65FD73A8202}"/>
              </a:ext>
            </a:extLst>
          </p:cNvPr>
          <p:cNvSpPr/>
          <p:nvPr/>
        </p:nvSpPr>
        <p:spPr>
          <a:xfrm>
            <a:off x="1330697" y="3886230"/>
            <a:ext cx="694106" cy="73339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9C211-2242-42E0-B55B-1FB64F0057E3}"/>
              </a:ext>
            </a:extLst>
          </p:cNvPr>
          <p:cNvSpPr/>
          <p:nvPr/>
        </p:nvSpPr>
        <p:spPr>
          <a:xfrm>
            <a:off x="2770537" y="3902470"/>
            <a:ext cx="694106" cy="733395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CC4D78-4C8D-47DB-9AA3-1A5FFB9C1A9B}"/>
              </a:ext>
            </a:extLst>
          </p:cNvPr>
          <p:cNvSpPr/>
          <p:nvPr/>
        </p:nvSpPr>
        <p:spPr>
          <a:xfrm>
            <a:off x="5887109" y="3886230"/>
            <a:ext cx="694106" cy="733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4391036" y="5514760"/>
            <a:ext cx="6657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figure out which cluster the 3</a:t>
            </a:r>
            <a:r>
              <a:rPr lang="en-US" sz="2400" baseline="30000" dirty="0"/>
              <a:t>rd</a:t>
            </a:r>
            <a:r>
              <a:rPr lang="en-US" sz="2400" dirty="0"/>
              <a:t> point belongs to.</a:t>
            </a:r>
            <a:endParaRPr lang="en-IN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387CB8-DCED-4984-9FE3-D377D4FF04EC}"/>
              </a:ext>
            </a:extLst>
          </p:cNvPr>
          <p:cNvCxnSpPr>
            <a:cxnSpLocks/>
          </p:cNvCxnSpPr>
          <p:nvPr/>
        </p:nvCxnSpPr>
        <p:spPr>
          <a:xfrm flipV="1">
            <a:off x="5075415" y="4613993"/>
            <a:ext cx="0" cy="9007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59B27C-3F2E-447E-AFAA-1EDB100D04FE}"/>
              </a:ext>
            </a:extLst>
          </p:cNvPr>
          <p:cNvSpPr txBox="1"/>
          <p:nvPr/>
        </p:nvSpPr>
        <p:spPr>
          <a:xfrm>
            <a:off x="7356054" y="2139125"/>
            <a:ext cx="28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 the distance…</a:t>
            </a:r>
            <a:endParaRPr lang="en-IN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7CFA5D8-59D7-41A7-9D7C-27B1D8F89462}"/>
              </a:ext>
            </a:extLst>
          </p:cNvPr>
          <p:cNvSpPr/>
          <p:nvPr/>
        </p:nvSpPr>
        <p:spPr>
          <a:xfrm rot="5400000" flipV="1">
            <a:off x="5453156" y="1428794"/>
            <a:ext cx="372397" cy="1144205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3C2C3-AA0A-4017-A107-FD8378029EE6}"/>
              </a:ext>
            </a:extLst>
          </p:cNvPr>
          <p:cNvSpPr txBox="1"/>
          <p:nvPr/>
        </p:nvSpPr>
        <p:spPr>
          <a:xfrm>
            <a:off x="5887109" y="5078606"/>
            <a:ext cx="6657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Assign the point to the nearest cluster.</a:t>
            </a:r>
            <a:endParaRPr lang="en-IN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DF4DDD-73FE-4A99-97FF-D4FDE6469BA3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4613994"/>
            <a:ext cx="727018" cy="5312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1C30439-046D-4230-A885-8D6AE7F92C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337710FF-7665-4B0F-9881-3AD8CD0803FA}"/>
              </a:ext>
            </a:extLst>
          </p:cNvPr>
          <p:cNvSpPr/>
          <p:nvPr/>
        </p:nvSpPr>
        <p:spPr>
          <a:xfrm rot="5400000">
            <a:off x="3107981" y="1565881"/>
            <a:ext cx="510001" cy="3408541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9E6F5311-67EF-440F-B02A-834BEA854D99}"/>
              </a:ext>
            </a:extLst>
          </p:cNvPr>
          <p:cNvSpPr/>
          <p:nvPr/>
        </p:nvSpPr>
        <p:spPr>
          <a:xfrm rot="5400000">
            <a:off x="3787390" y="1530431"/>
            <a:ext cx="549996" cy="2009727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48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4" grpId="0"/>
      <p:bldP spid="22" grpId="0" animBg="1"/>
      <p:bldP spid="25" grpId="0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20F85-09A1-4E5F-BDB8-C65FD73A8202}"/>
              </a:ext>
            </a:extLst>
          </p:cNvPr>
          <p:cNvSpPr/>
          <p:nvPr/>
        </p:nvSpPr>
        <p:spPr>
          <a:xfrm>
            <a:off x="1330697" y="3886230"/>
            <a:ext cx="694106" cy="733395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99C211-2242-42E0-B55B-1FB64F0057E3}"/>
              </a:ext>
            </a:extLst>
          </p:cNvPr>
          <p:cNvSpPr/>
          <p:nvPr/>
        </p:nvSpPr>
        <p:spPr>
          <a:xfrm>
            <a:off x="2770537" y="3902470"/>
            <a:ext cx="694106" cy="733395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CC4D78-4C8D-47DB-9AA3-1A5FFB9C1A9B}"/>
              </a:ext>
            </a:extLst>
          </p:cNvPr>
          <p:cNvSpPr/>
          <p:nvPr/>
        </p:nvSpPr>
        <p:spPr>
          <a:xfrm>
            <a:off x="5887109" y="3886230"/>
            <a:ext cx="694106" cy="73339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5562600" y="4852134"/>
            <a:ext cx="547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 of the points are closest to the </a:t>
            </a:r>
            <a:r>
              <a:rPr lang="en-US" sz="2400" dirty="0">
                <a:solidFill>
                  <a:srgbClr val="E68418"/>
                </a:solidFill>
              </a:rPr>
              <a:t>orange</a:t>
            </a:r>
            <a:r>
              <a:rPr lang="en-US" sz="2400" dirty="0"/>
              <a:t> cluster , so they’ll go in that one, too.</a:t>
            </a:r>
            <a:endParaRPr lang="en-IN" sz="2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8445BD-42CD-4295-A73B-8F2B1CEE237E}"/>
              </a:ext>
            </a:extLst>
          </p:cNvPr>
          <p:cNvSpPr/>
          <p:nvPr/>
        </p:nvSpPr>
        <p:spPr>
          <a:xfrm>
            <a:off x="8383152" y="4062555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3A8C9A-8CAF-45BA-AEAB-B5D5AB4AABE7}"/>
              </a:ext>
            </a:extLst>
          </p:cNvPr>
          <p:cNvSpPr/>
          <p:nvPr/>
        </p:nvSpPr>
        <p:spPr>
          <a:xfrm>
            <a:off x="8995728" y="4050094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CC8763-A0A1-4D55-97A3-AFD9540B95D4}"/>
              </a:ext>
            </a:extLst>
          </p:cNvPr>
          <p:cNvSpPr/>
          <p:nvPr/>
        </p:nvSpPr>
        <p:spPr>
          <a:xfrm>
            <a:off x="9510114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8C1C57-F541-4B69-BEB0-0048E8C256C8}"/>
              </a:ext>
            </a:extLst>
          </p:cNvPr>
          <p:cNvSpPr/>
          <p:nvPr/>
        </p:nvSpPr>
        <p:spPr>
          <a:xfrm>
            <a:off x="10356650" y="4031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FA368F-1580-4179-B6BB-04FD5E02983A}"/>
              </a:ext>
            </a:extLst>
          </p:cNvPr>
          <p:cNvSpPr/>
          <p:nvPr/>
        </p:nvSpPr>
        <p:spPr>
          <a:xfrm>
            <a:off x="6612692" y="4031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FDB4CB-0FCF-461F-BA59-FAB6A91AC076}"/>
              </a:ext>
            </a:extLst>
          </p:cNvPr>
          <p:cNvSpPr/>
          <p:nvPr/>
        </p:nvSpPr>
        <p:spPr>
          <a:xfrm>
            <a:off x="5400077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3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533525" y="775434"/>
            <a:ext cx="6780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that all the points are in clusters, we will go on to…</a:t>
            </a:r>
            <a:endParaRPr lang="en-IN" sz="2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8445BD-42CD-4295-A73B-8F2B1CEE237E}"/>
              </a:ext>
            </a:extLst>
          </p:cNvPr>
          <p:cNvSpPr/>
          <p:nvPr/>
        </p:nvSpPr>
        <p:spPr>
          <a:xfrm>
            <a:off x="8383152" y="4062555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3A8C9A-8CAF-45BA-AEAB-B5D5AB4AABE7}"/>
              </a:ext>
            </a:extLst>
          </p:cNvPr>
          <p:cNvSpPr/>
          <p:nvPr/>
        </p:nvSpPr>
        <p:spPr>
          <a:xfrm>
            <a:off x="8995728" y="4050094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CC8763-A0A1-4D55-97A3-AFD9540B95D4}"/>
              </a:ext>
            </a:extLst>
          </p:cNvPr>
          <p:cNvSpPr/>
          <p:nvPr/>
        </p:nvSpPr>
        <p:spPr>
          <a:xfrm>
            <a:off x="9510114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8C1C57-F541-4B69-BEB0-0048E8C256C8}"/>
              </a:ext>
            </a:extLst>
          </p:cNvPr>
          <p:cNvSpPr/>
          <p:nvPr/>
        </p:nvSpPr>
        <p:spPr>
          <a:xfrm>
            <a:off x="10356650" y="4031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FA368F-1580-4179-B6BB-04FD5E02983A}"/>
              </a:ext>
            </a:extLst>
          </p:cNvPr>
          <p:cNvSpPr/>
          <p:nvPr/>
        </p:nvSpPr>
        <p:spPr>
          <a:xfrm>
            <a:off x="6612692" y="4031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FDB4CB-0FCF-461F-BA59-FAB6A91AC076}"/>
              </a:ext>
            </a:extLst>
          </p:cNvPr>
          <p:cNvSpPr/>
          <p:nvPr/>
        </p:nvSpPr>
        <p:spPr>
          <a:xfrm>
            <a:off x="5400077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FBFB8-BDAA-425A-8ACC-C4DFECBE5EAD}"/>
              </a:ext>
            </a:extLst>
          </p:cNvPr>
          <p:cNvSpPr txBox="1"/>
          <p:nvPr/>
        </p:nvSpPr>
        <p:spPr>
          <a:xfrm>
            <a:off x="2078161" y="1378498"/>
            <a:ext cx="678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5 : </a:t>
            </a:r>
            <a:r>
              <a:rPr lang="en-US" sz="2400" dirty="0"/>
              <a:t>Calculate mean of each cluster.</a:t>
            </a:r>
            <a:endParaRPr lang="en-IN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C464B6-C618-4D0A-A8D6-AE93B4E2E668}"/>
              </a:ext>
            </a:extLst>
          </p:cNvPr>
          <p:cNvCxnSpPr>
            <a:stCxn id="29" idx="2"/>
          </p:cNvCxnSpPr>
          <p:nvPr/>
        </p:nvCxnSpPr>
        <p:spPr>
          <a:xfrm flipH="1">
            <a:off x="1533525" y="1840163"/>
            <a:ext cx="3934958" cy="1379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6E1030-46BD-429E-848C-F5C40687A5D3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837293" y="1840163"/>
            <a:ext cx="2631190" cy="1429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98C908-98E0-457C-B89A-818555CFB64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468483" y="1840163"/>
            <a:ext cx="1894342" cy="1588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4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073231"/>
            <a:ext cx="3285969" cy="4711539"/>
          </a:xfrm>
        </p:spPr>
        <p:txBody>
          <a:bodyPr anchor="ctr">
            <a:normAutofit/>
          </a:bodyPr>
          <a:lstStyle/>
          <a:p>
            <a:r>
              <a:rPr lang="en-US" sz="5400" cap="none" dirty="0">
                <a:solidFill>
                  <a:schemeClr val="accent1"/>
                </a:solidFill>
              </a:rPr>
              <a:t>Objectives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702629" y="1073231"/>
            <a:ext cx="6599582" cy="471153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Understand the difference between Supervised and Unsupervised Learning.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Learn Clustering and K-means Clustering.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Implement K-means Clustering in Python.</a:t>
            </a:r>
          </a:p>
        </p:txBody>
      </p:sp>
    </p:spTree>
    <p:extLst>
      <p:ext uri="{BB962C8B-B14F-4D97-AF65-F5344CB8AC3E}">
        <p14:creationId xmlns:p14="http://schemas.microsoft.com/office/powerpoint/2010/main" val="1192374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E9FD33D6-4A75-4267-8F44-EBC23D8E3F3C}"/>
              </a:ext>
            </a:extLst>
          </p:cNvPr>
          <p:cNvSpPr/>
          <p:nvPr/>
        </p:nvSpPr>
        <p:spPr>
          <a:xfrm rot="5400000">
            <a:off x="1038144" y="3189717"/>
            <a:ext cx="285770" cy="289903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CA7F4CE5-0169-44A3-8760-46733293E9A3}"/>
              </a:ext>
            </a:extLst>
          </p:cNvPr>
          <p:cNvSpPr/>
          <p:nvPr/>
        </p:nvSpPr>
        <p:spPr>
          <a:xfrm rot="5400000">
            <a:off x="1797560" y="2064569"/>
            <a:ext cx="195690" cy="1718654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B25656C-BC98-4220-A10E-FD7F60E5A4EA}"/>
              </a:ext>
            </a:extLst>
          </p:cNvPr>
          <p:cNvSpPr/>
          <p:nvPr/>
        </p:nvSpPr>
        <p:spPr>
          <a:xfrm rot="5400000">
            <a:off x="4033799" y="-797494"/>
            <a:ext cx="438068" cy="6433510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95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2" grpId="0" animBg="1"/>
      <p:bldP spid="73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E9FD33D6-4A75-4267-8F44-EBC23D8E3F3C}"/>
              </a:ext>
            </a:extLst>
          </p:cNvPr>
          <p:cNvSpPr/>
          <p:nvPr/>
        </p:nvSpPr>
        <p:spPr>
          <a:xfrm rot="5400000" flipV="1">
            <a:off x="1312604" y="3205160"/>
            <a:ext cx="291446" cy="264693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CA7F4CE5-0169-44A3-8760-46733293E9A3}"/>
              </a:ext>
            </a:extLst>
          </p:cNvPr>
          <p:cNvSpPr/>
          <p:nvPr/>
        </p:nvSpPr>
        <p:spPr>
          <a:xfrm rot="5400000">
            <a:off x="2056545" y="2285116"/>
            <a:ext cx="232307" cy="1164056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B25656C-BC98-4220-A10E-FD7F60E5A4EA}"/>
              </a:ext>
            </a:extLst>
          </p:cNvPr>
          <p:cNvSpPr/>
          <p:nvPr/>
        </p:nvSpPr>
        <p:spPr>
          <a:xfrm rot="5400000">
            <a:off x="4326304" y="-535405"/>
            <a:ext cx="407651" cy="587891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370740" y="4023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8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E9FD33D6-4A75-4267-8F44-EBC23D8E3F3C}"/>
              </a:ext>
            </a:extLst>
          </p:cNvPr>
          <p:cNvSpPr/>
          <p:nvPr/>
        </p:nvSpPr>
        <p:spPr>
          <a:xfrm rot="5400000" flipV="1">
            <a:off x="1711190" y="2806575"/>
            <a:ext cx="322954" cy="1093372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CA7F4CE5-0169-44A3-8760-46733293E9A3}"/>
              </a:ext>
            </a:extLst>
          </p:cNvPr>
          <p:cNvSpPr/>
          <p:nvPr/>
        </p:nvSpPr>
        <p:spPr>
          <a:xfrm rot="5400000">
            <a:off x="2490353" y="2659784"/>
            <a:ext cx="173170" cy="355588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B25656C-BC98-4220-A10E-FD7F60E5A4EA}"/>
              </a:ext>
            </a:extLst>
          </p:cNvPr>
          <p:cNvSpPr/>
          <p:nvPr/>
        </p:nvSpPr>
        <p:spPr>
          <a:xfrm rot="5400000">
            <a:off x="4774518" y="-238666"/>
            <a:ext cx="256175" cy="5133963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370740" y="4023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227619" y="403103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86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E9FD33D6-4A75-4267-8F44-EBC23D8E3F3C}"/>
              </a:ext>
            </a:extLst>
          </p:cNvPr>
          <p:cNvSpPr/>
          <p:nvPr/>
        </p:nvSpPr>
        <p:spPr>
          <a:xfrm rot="5400000" flipV="1">
            <a:off x="2036503" y="2481261"/>
            <a:ext cx="291438" cy="1712483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CA7F4CE5-0169-44A3-8760-46733293E9A3}"/>
              </a:ext>
            </a:extLst>
          </p:cNvPr>
          <p:cNvSpPr/>
          <p:nvPr/>
        </p:nvSpPr>
        <p:spPr>
          <a:xfrm rot="5400000" flipV="1">
            <a:off x="2806253" y="2699472"/>
            <a:ext cx="180689" cy="283732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B25656C-BC98-4220-A10E-FD7F60E5A4EA}"/>
              </a:ext>
            </a:extLst>
          </p:cNvPr>
          <p:cNvSpPr/>
          <p:nvPr/>
        </p:nvSpPr>
        <p:spPr>
          <a:xfrm rot="5400000">
            <a:off x="5112011" y="126967"/>
            <a:ext cx="284038" cy="4431132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370740" y="4023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227619" y="403103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84C7D6-C4E0-4DA3-BAF9-A093EEE2FB24}"/>
              </a:ext>
            </a:extLst>
          </p:cNvPr>
          <p:cNvSpPr/>
          <p:nvPr/>
        </p:nvSpPr>
        <p:spPr>
          <a:xfrm>
            <a:off x="2837293" y="4050093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6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E9FD33D6-4A75-4267-8F44-EBC23D8E3F3C}"/>
              </a:ext>
            </a:extLst>
          </p:cNvPr>
          <p:cNvSpPr/>
          <p:nvPr/>
        </p:nvSpPr>
        <p:spPr>
          <a:xfrm rot="5400000" flipV="1">
            <a:off x="2954368" y="1563397"/>
            <a:ext cx="513124" cy="3769897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CA7F4CE5-0169-44A3-8760-46733293E9A3}"/>
              </a:ext>
            </a:extLst>
          </p:cNvPr>
          <p:cNvSpPr/>
          <p:nvPr/>
        </p:nvSpPr>
        <p:spPr>
          <a:xfrm rot="5400000" flipV="1">
            <a:off x="3785921" y="1719807"/>
            <a:ext cx="278772" cy="2341148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B25656C-BC98-4220-A10E-FD7F60E5A4EA}"/>
              </a:ext>
            </a:extLst>
          </p:cNvPr>
          <p:cNvSpPr/>
          <p:nvPr/>
        </p:nvSpPr>
        <p:spPr>
          <a:xfrm rot="5400000">
            <a:off x="6167116" y="1129276"/>
            <a:ext cx="231241" cy="2373717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370740" y="4023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227619" y="403103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84C7D6-C4E0-4DA3-BAF9-A093EEE2FB24}"/>
              </a:ext>
            </a:extLst>
          </p:cNvPr>
          <p:cNvSpPr/>
          <p:nvPr/>
        </p:nvSpPr>
        <p:spPr>
          <a:xfrm>
            <a:off x="2837293" y="4050093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961BF9-C0B5-4FD7-A59E-CBD4B5AF0082}"/>
              </a:ext>
            </a:extLst>
          </p:cNvPr>
          <p:cNvSpPr/>
          <p:nvPr/>
        </p:nvSpPr>
        <p:spPr>
          <a:xfrm>
            <a:off x="4867869" y="405009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600075" y="4250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846315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383132" y="4031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21827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837293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4867869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400077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124577" y="4040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612728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383188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899576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510114" y="4050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356650" y="4031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1727220" y="1146773"/>
            <a:ext cx="707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</a:t>
            </a:r>
            <a:r>
              <a:rPr lang="en-US" sz="2400" b="1" dirty="0"/>
              <a:t>repeat</a:t>
            </a:r>
            <a:r>
              <a:rPr lang="en-US" sz="2400" dirty="0"/>
              <a:t> what we just did (</a:t>
            </a:r>
            <a:r>
              <a:rPr lang="en-US" sz="2400" u="sng" dirty="0"/>
              <a:t>measure and cluster</a:t>
            </a:r>
            <a:r>
              <a:rPr lang="en-US" sz="2400" dirty="0"/>
              <a:t>) using the </a:t>
            </a:r>
            <a:r>
              <a:rPr lang="en-US" sz="2400" b="1" dirty="0"/>
              <a:t>mean values</a:t>
            </a:r>
            <a:r>
              <a:rPr lang="en-US" sz="2400" dirty="0"/>
              <a:t>. </a:t>
            </a:r>
            <a:endParaRPr lang="en-IN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ACC6B-E8DC-4DB3-88E0-439BB12BF4E1}"/>
              </a:ext>
            </a:extLst>
          </p:cNvPr>
          <p:cNvCxnSpPr/>
          <p:nvPr/>
        </p:nvCxnSpPr>
        <p:spPr>
          <a:xfrm>
            <a:off x="1325982" y="3743325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AE7370-A770-4A6C-9ED3-16E956D7572B}"/>
              </a:ext>
            </a:extLst>
          </p:cNvPr>
          <p:cNvCxnSpPr/>
          <p:nvPr/>
        </p:nvCxnSpPr>
        <p:spPr>
          <a:xfrm>
            <a:off x="7469607" y="3750190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A4654-35D5-448F-A8A2-08D8D99B7665}"/>
              </a:ext>
            </a:extLst>
          </p:cNvPr>
          <p:cNvCxnSpPr/>
          <p:nvPr/>
        </p:nvCxnSpPr>
        <p:spPr>
          <a:xfrm>
            <a:off x="2754732" y="3743325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836604" y="4040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370740" y="4023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227619" y="403103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84C7D6-C4E0-4DA3-BAF9-A093EEE2FB24}"/>
              </a:ext>
            </a:extLst>
          </p:cNvPr>
          <p:cNvSpPr/>
          <p:nvPr/>
        </p:nvSpPr>
        <p:spPr>
          <a:xfrm>
            <a:off x="2837293" y="4050093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961BF9-C0B5-4FD7-A59E-CBD4B5AF0082}"/>
              </a:ext>
            </a:extLst>
          </p:cNvPr>
          <p:cNvSpPr/>
          <p:nvPr/>
        </p:nvSpPr>
        <p:spPr>
          <a:xfrm>
            <a:off x="4867869" y="405009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AFE68F-CAB6-4D88-A83E-CDD4B2FEC1A3}"/>
              </a:ext>
            </a:extLst>
          </p:cNvPr>
          <p:cNvSpPr/>
          <p:nvPr/>
        </p:nvSpPr>
        <p:spPr>
          <a:xfrm>
            <a:off x="5400077" y="402361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DD0D33-B8C5-4067-9B4D-567F510FEF26}"/>
              </a:ext>
            </a:extLst>
          </p:cNvPr>
          <p:cNvSpPr/>
          <p:nvPr/>
        </p:nvSpPr>
        <p:spPr>
          <a:xfrm>
            <a:off x="6124579" y="4040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4439B4-63F4-42A2-8574-99F344B82E39}"/>
              </a:ext>
            </a:extLst>
          </p:cNvPr>
          <p:cNvSpPr/>
          <p:nvPr/>
        </p:nvSpPr>
        <p:spPr>
          <a:xfrm>
            <a:off x="8990442" y="405008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B6EF76-7CEF-4AEF-90CB-8FB0CF9A8065}"/>
              </a:ext>
            </a:extLst>
          </p:cNvPr>
          <p:cNvSpPr/>
          <p:nvPr/>
        </p:nvSpPr>
        <p:spPr>
          <a:xfrm>
            <a:off x="8383188" y="4061578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F820BC-1329-4152-A802-66969340B2F9}"/>
              </a:ext>
            </a:extLst>
          </p:cNvPr>
          <p:cNvSpPr/>
          <p:nvPr/>
        </p:nvSpPr>
        <p:spPr>
          <a:xfrm>
            <a:off x="6621665" y="4031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51E1B4-A39A-4FAA-8853-F98CF79D310F}"/>
              </a:ext>
            </a:extLst>
          </p:cNvPr>
          <p:cNvSpPr/>
          <p:nvPr/>
        </p:nvSpPr>
        <p:spPr>
          <a:xfrm>
            <a:off x="9515436" y="406157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6DEA06-2D75-40C7-A4A9-C82A29D111A5}"/>
              </a:ext>
            </a:extLst>
          </p:cNvPr>
          <p:cNvSpPr/>
          <p:nvPr/>
        </p:nvSpPr>
        <p:spPr>
          <a:xfrm>
            <a:off x="10351328" y="405205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8980A3-A1DE-4E6C-84B2-7075CFA290A1}"/>
              </a:ext>
            </a:extLst>
          </p:cNvPr>
          <p:cNvSpPr txBox="1"/>
          <p:nvPr/>
        </p:nvSpPr>
        <p:spPr>
          <a:xfrm>
            <a:off x="1749435" y="1896271"/>
            <a:ext cx="7075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Since the clustering did not change at all during the last iteration, </a:t>
            </a:r>
            <a:r>
              <a:rPr lang="en-US" sz="4000" b="1" dirty="0">
                <a:solidFill>
                  <a:srgbClr val="FF0000"/>
                </a:solidFill>
              </a:rPr>
              <a:t>we’re done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5425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809625" y="1828196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1055865" y="160911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592682" y="160911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427829" y="16186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3046843" y="1628169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5077419" y="16186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609627" y="160911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334127" y="16186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822278" y="160911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592738" y="1628169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9205314" y="1628169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719664" y="1628169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566200" y="160911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2856269" y="3074263"/>
            <a:ext cx="6455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K-means clustering is pretty terrible compared to what we did by eye.</a:t>
            </a:r>
            <a:endParaRPr lang="en-IN" sz="2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1046154" y="1618637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580290" y="1601689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437169" y="1609112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84C7D6-C4E0-4DA3-BAF9-A093EEE2FB24}"/>
              </a:ext>
            </a:extLst>
          </p:cNvPr>
          <p:cNvSpPr/>
          <p:nvPr/>
        </p:nvSpPr>
        <p:spPr>
          <a:xfrm>
            <a:off x="3046843" y="1628168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961BF9-C0B5-4FD7-A59E-CBD4B5AF0082}"/>
              </a:ext>
            </a:extLst>
          </p:cNvPr>
          <p:cNvSpPr/>
          <p:nvPr/>
        </p:nvSpPr>
        <p:spPr>
          <a:xfrm>
            <a:off x="5077419" y="162816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AFE68F-CAB6-4D88-A83E-CDD4B2FEC1A3}"/>
              </a:ext>
            </a:extLst>
          </p:cNvPr>
          <p:cNvSpPr/>
          <p:nvPr/>
        </p:nvSpPr>
        <p:spPr>
          <a:xfrm>
            <a:off x="5609627" y="1601688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DD0D33-B8C5-4067-9B4D-567F510FEF26}"/>
              </a:ext>
            </a:extLst>
          </p:cNvPr>
          <p:cNvSpPr/>
          <p:nvPr/>
        </p:nvSpPr>
        <p:spPr>
          <a:xfrm>
            <a:off x="6334129" y="16186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4439B4-63F4-42A2-8574-99F344B82E39}"/>
              </a:ext>
            </a:extLst>
          </p:cNvPr>
          <p:cNvSpPr/>
          <p:nvPr/>
        </p:nvSpPr>
        <p:spPr>
          <a:xfrm>
            <a:off x="9199992" y="16281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B6EF76-7CEF-4AEF-90CB-8FB0CF9A8065}"/>
              </a:ext>
            </a:extLst>
          </p:cNvPr>
          <p:cNvSpPr/>
          <p:nvPr/>
        </p:nvSpPr>
        <p:spPr>
          <a:xfrm>
            <a:off x="8592738" y="163965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F820BC-1329-4152-A802-66969340B2F9}"/>
              </a:ext>
            </a:extLst>
          </p:cNvPr>
          <p:cNvSpPr/>
          <p:nvPr/>
        </p:nvSpPr>
        <p:spPr>
          <a:xfrm>
            <a:off x="6831215" y="160911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51E1B4-A39A-4FAA-8853-F98CF79D310F}"/>
              </a:ext>
            </a:extLst>
          </p:cNvPr>
          <p:cNvSpPr/>
          <p:nvPr/>
        </p:nvSpPr>
        <p:spPr>
          <a:xfrm>
            <a:off x="9724986" y="163965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6DEA06-2D75-40C7-A4A9-C82A29D111A5}"/>
              </a:ext>
            </a:extLst>
          </p:cNvPr>
          <p:cNvSpPr/>
          <p:nvPr/>
        </p:nvSpPr>
        <p:spPr>
          <a:xfrm>
            <a:off x="10560878" y="1630128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777752-3413-465A-830C-FA13F116A0E8}"/>
              </a:ext>
            </a:extLst>
          </p:cNvPr>
          <p:cNvCxnSpPr/>
          <p:nvPr/>
        </p:nvCxnSpPr>
        <p:spPr>
          <a:xfrm>
            <a:off x="731637" y="497765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AFC9008-F4D8-4726-AF0C-FFDA9E04D983}"/>
              </a:ext>
            </a:extLst>
          </p:cNvPr>
          <p:cNvSpPr/>
          <p:nvPr/>
        </p:nvSpPr>
        <p:spPr>
          <a:xfrm>
            <a:off x="977877" y="475857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FD6A71-99A0-4812-A12A-3245555DEF35}"/>
              </a:ext>
            </a:extLst>
          </p:cNvPr>
          <p:cNvSpPr/>
          <p:nvPr/>
        </p:nvSpPr>
        <p:spPr>
          <a:xfrm>
            <a:off x="1514694" y="475856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165E86-5F38-48EE-B828-D6733D6B563F}"/>
              </a:ext>
            </a:extLst>
          </p:cNvPr>
          <p:cNvSpPr/>
          <p:nvPr/>
        </p:nvSpPr>
        <p:spPr>
          <a:xfrm>
            <a:off x="2349841" y="476809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500F5CC-F22E-4C23-8DAD-6B6EBE016AC5}"/>
              </a:ext>
            </a:extLst>
          </p:cNvPr>
          <p:cNvSpPr/>
          <p:nvPr/>
        </p:nvSpPr>
        <p:spPr>
          <a:xfrm>
            <a:off x="2968855" y="477762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46D7308-B076-4ED9-89F3-19C1584D191E}"/>
              </a:ext>
            </a:extLst>
          </p:cNvPr>
          <p:cNvSpPr/>
          <p:nvPr/>
        </p:nvSpPr>
        <p:spPr>
          <a:xfrm>
            <a:off x="4999431" y="476809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4A5AA9-A6FA-4E1C-9E64-DBF35248EC5D}"/>
              </a:ext>
            </a:extLst>
          </p:cNvPr>
          <p:cNvSpPr/>
          <p:nvPr/>
        </p:nvSpPr>
        <p:spPr>
          <a:xfrm>
            <a:off x="5531639" y="475857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83624C-F145-4644-99BA-8BB07ED735BC}"/>
              </a:ext>
            </a:extLst>
          </p:cNvPr>
          <p:cNvSpPr/>
          <p:nvPr/>
        </p:nvSpPr>
        <p:spPr>
          <a:xfrm>
            <a:off x="6256139" y="476809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15FE89-8DDB-4DCA-8C5B-37DABDFAAFB2}"/>
              </a:ext>
            </a:extLst>
          </p:cNvPr>
          <p:cNvSpPr/>
          <p:nvPr/>
        </p:nvSpPr>
        <p:spPr>
          <a:xfrm>
            <a:off x="6744290" y="475857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786935-9C13-4F93-B29F-71629CE8E33E}"/>
              </a:ext>
            </a:extLst>
          </p:cNvPr>
          <p:cNvSpPr/>
          <p:nvPr/>
        </p:nvSpPr>
        <p:spPr>
          <a:xfrm>
            <a:off x="8514750" y="477762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0B8570F-4F20-4EF6-B0CE-CBD30BF650EB}"/>
              </a:ext>
            </a:extLst>
          </p:cNvPr>
          <p:cNvSpPr/>
          <p:nvPr/>
        </p:nvSpPr>
        <p:spPr>
          <a:xfrm>
            <a:off x="9127326" y="477762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6F7F99-A434-4090-AE7C-8B9213626D2A}"/>
              </a:ext>
            </a:extLst>
          </p:cNvPr>
          <p:cNvSpPr/>
          <p:nvPr/>
        </p:nvSpPr>
        <p:spPr>
          <a:xfrm>
            <a:off x="9641676" y="477762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71BEB59-168D-43AB-8DD1-97C510BC0BCB}"/>
              </a:ext>
            </a:extLst>
          </p:cNvPr>
          <p:cNvSpPr/>
          <p:nvPr/>
        </p:nvSpPr>
        <p:spPr>
          <a:xfrm>
            <a:off x="10488212" y="475857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7339CAD-59A6-4ED1-B4C6-8152E7DD99D9}"/>
              </a:ext>
            </a:extLst>
          </p:cNvPr>
          <p:cNvSpPr/>
          <p:nvPr/>
        </p:nvSpPr>
        <p:spPr>
          <a:xfrm>
            <a:off x="968166" y="476809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73CF55-03F9-467A-BCA2-E8ABC08805CB}"/>
              </a:ext>
            </a:extLst>
          </p:cNvPr>
          <p:cNvSpPr/>
          <p:nvPr/>
        </p:nvSpPr>
        <p:spPr>
          <a:xfrm>
            <a:off x="1502302" y="475114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15235B-E288-48EC-BC09-2A31E95A44D2}"/>
              </a:ext>
            </a:extLst>
          </p:cNvPr>
          <p:cNvSpPr/>
          <p:nvPr/>
        </p:nvSpPr>
        <p:spPr>
          <a:xfrm>
            <a:off x="2359181" y="4758567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82BCCB9-BF84-4795-B013-7FE61344BD75}"/>
              </a:ext>
            </a:extLst>
          </p:cNvPr>
          <p:cNvSpPr/>
          <p:nvPr/>
        </p:nvSpPr>
        <p:spPr>
          <a:xfrm>
            <a:off x="2968855" y="4777623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2DD742F-F73E-4E3B-86C3-7311B4B2DB6A}"/>
              </a:ext>
            </a:extLst>
          </p:cNvPr>
          <p:cNvSpPr/>
          <p:nvPr/>
        </p:nvSpPr>
        <p:spPr>
          <a:xfrm>
            <a:off x="4999431" y="4777622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19AFF00-2845-4EFF-83DD-D74494643B55}"/>
              </a:ext>
            </a:extLst>
          </p:cNvPr>
          <p:cNvSpPr/>
          <p:nvPr/>
        </p:nvSpPr>
        <p:spPr>
          <a:xfrm>
            <a:off x="5531639" y="4751143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D4F4EF-940D-4E6D-92B9-D2C0D69CAEF6}"/>
              </a:ext>
            </a:extLst>
          </p:cNvPr>
          <p:cNvSpPr/>
          <p:nvPr/>
        </p:nvSpPr>
        <p:spPr>
          <a:xfrm>
            <a:off x="6256141" y="4768092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68C9828-A2EC-40A2-937F-5588CBE49E82}"/>
              </a:ext>
            </a:extLst>
          </p:cNvPr>
          <p:cNvSpPr/>
          <p:nvPr/>
        </p:nvSpPr>
        <p:spPr>
          <a:xfrm>
            <a:off x="9122004" y="477761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E0800E6-2B2D-47C4-8C65-719E835AA4C3}"/>
              </a:ext>
            </a:extLst>
          </p:cNvPr>
          <p:cNvSpPr/>
          <p:nvPr/>
        </p:nvSpPr>
        <p:spPr>
          <a:xfrm>
            <a:off x="8514750" y="4789108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5CEF6B-E6CB-4E05-9804-E53CD1A8F894}"/>
              </a:ext>
            </a:extLst>
          </p:cNvPr>
          <p:cNvSpPr/>
          <p:nvPr/>
        </p:nvSpPr>
        <p:spPr>
          <a:xfrm>
            <a:off x="6753227" y="475856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5E77A0E-D08C-4EF0-8E5D-5C6C21515BF3}"/>
              </a:ext>
            </a:extLst>
          </p:cNvPr>
          <p:cNvSpPr/>
          <p:nvPr/>
        </p:nvSpPr>
        <p:spPr>
          <a:xfrm>
            <a:off x="9646998" y="478910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A103059-FCFD-48DC-971A-2066C79F0A6E}"/>
              </a:ext>
            </a:extLst>
          </p:cNvPr>
          <p:cNvSpPr/>
          <p:nvPr/>
        </p:nvSpPr>
        <p:spPr>
          <a:xfrm>
            <a:off x="10482890" y="477958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D0476D-54B2-4264-AC3B-D738EFBB7189}"/>
              </a:ext>
            </a:extLst>
          </p:cNvPr>
          <p:cNvCxnSpPr/>
          <p:nvPr/>
        </p:nvCxnSpPr>
        <p:spPr>
          <a:xfrm flipV="1">
            <a:off x="3695700" y="2106857"/>
            <a:ext cx="0" cy="654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C6F00C5-D345-4506-A2AA-30AFEA0F15EB}"/>
              </a:ext>
            </a:extLst>
          </p:cNvPr>
          <p:cNvCxnSpPr>
            <a:cxnSpLocks/>
          </p:cNvCxnSpPr>
          <p:nvPr/>
        </p:nvCxnSpPr>
        <p:spPr>
          <a:xfrm>
            <a:off x="5819177" y="3905260"/>
            <a:ext cx="0" cy="657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5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DAF94E-AAB8-4DF2-946F-BFAA88D00302}"/>
              </a:ext>
            </a:extLst>
          </p:cNvPr>
          <p:cNvCxnSpPr/>
          <p:nvPr/>
        </p:nvCxnSpPr>
        <p:spPr>
          <a:xfrm>
            <a:off x="742950" y="2371121"/>
            <a:ext cx="106203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8EF647D-F7DE-499F-B2C6-E3742E45AF0D}"/>
              </a:ext>
            </a:extLst>
          </p:cNvPr>
          <p:cNvSpPr/>
          <p:nvPr/>
        </p:nvSpPr>
        <p:spPr>
          <a:xfrm>
            <a:off x="989190" y="2152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D5E85F-3C07-4161-9806-B70BA06CBAEC}"/>
              </a:ext>
            </a:extLst>
          </p:cNvPr>
          <p:cNvSpPr/>
          <p:nvPr/>
        </p:nvSpPr>
        <p:spPr>
          <a:xfrm>
            <a:off x="1526007" y="2152037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F9CB1-9D06-4293-B8D1-442E969EB714}"/>
              </a:ext>
            </a:extLst>
          </p:cNvPr>
          <p:cNvSpPr/>
          <p:nvPr/>
        </p:nvSpPr>
        <p:spPr>
          <a:xfrm>
            <a:off x="2361154" y="2161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8E73-A98C-4469-9030-FD3975D942E2}"/>
              </a:ext>
            </a:extLst>
          </p:cNvPr>
          <p:cNvSpPr/>
          <p:nvPr/>
        </p:nvSpPr>
        <p:spPr>
          <a:xfrm>
            <a:off x="2980168" y="2171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41147-1181-4FBD-8D9F-45C648D47AC2}"/>
              </a:ext>
            </a:extLst>
          </p:cNvPr>
          <p:cNvSpPr/>
          <p:nvPr/>
        </p:nvSpPr>
        <p:spPr>
          <a:xfrm>
            <a:off x="5010744" y="2161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F9CC88-75C8-4AC8-971A-16972B3BE9A7}"/>
              </a:ext>
            </a:extLst>
          </p:cNvPr>
          <p:cNvSpPr/>
          <p:nvPr/>
        </p:nvSpPr>
        <p:spPr>
          <a:xfrm>
            <a:off x="5542952" y="2152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1BE3E-646C-45C7-B6BB-5A640863A0AE}"/>
              </a:ext>
            </a:extLst>
          </p:cNvPr>
          <p:cNvSpPr/>
          <p:nvPr/>
        </p:nvSpPr>
        <p:spPr>
          <a:xfrm>
            <a:off x="6267452" y="216156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49A7A2-EE71-4D40-AE78-D210ACD41D8F}"/>
              </a:ext>
            </a:extLst>
          </p:cNvPr>
          <p:cNvSpPr/>
          <p:nvPr/>
        </p:nvSpPr>
        <p:spPr>
          <a:xfrm>
            <a:off x="6755603" y="2152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B284-3755-4DFD-B7FF-7EC83381B494}"/>
              </a:ext>
            </a:extLst>
          </p:cNvPr>
          <p:cNvSpPr/>
          <p:nvPr/>
        </p:nvSpPr>
        <p:spPr>
          <a:xfrm>
            <a:off x="8526063" y="2171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FCCDC-6236-431B-A382-182C4D4150DB}"/>
              </a:ext>
            </a:extLst>
          </p:cNvPr>
          <p:cNvSpPr/>
          <p:nvPr/>
        </p:nvSpPr>
        <p:spPr>
          <a:xfrm>
            <a:off x="9138639" y="2171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C26DD3-6310-4350-94DF-7FF02A1D9849}"/>
              </a:ext>
            </a:extLst>
          </p:cNvPr>
          <p:cNvSpPr/>
          <p:nvPr/>
        </p:nvSpPr>
        <p:spPr>
          <a:xfrm>
            <a:off x="9652989" y="2171094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56493C-B7E6-4313-814D-E3783FE37372}"/>
              </a:ext>
            </a:extLst>
          </p:cNvPr>
          <p:cNvSpPr/>
          <p:nvPr/>
        </p:nvSpPr>
        <p:spPr>
          <a:xfrm>
            <a:off x="10499525" y="2152042"/>
            <a:ext cx="419100" cy="4381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0E6FD-E8D1-4EB8-975C-16857927962E}"/>
              </a:ext>
            </a:extLst>
          </p:cNvPr>
          <p:cNvSpPr txBox="1"/>
          <p:nvPr/>
        </p:nvSpPr>
        <p:spPr>
          <a:xfrm>
            <a:off x="2980168" y="670546"/>
            <a:ext cx="6455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assess the quality of the clustering by adding up the variation within each cluster.</a:t>
            </a:r>
            <a:endParaRPr lang="en-IN" sz="2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475306-E6E5-47A3-9EB9-C3392A154602}"/>
              </a:ext>
            </a:extLst>
          </p:cNvPr>
          <p:cNvSpPr/>
          <p:nvPr/>
        </p:nvSpPr>
        <p:spPr>
          <a:xfrm>
            <a:off x="979479" y="2161562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495BB5-2976-454A-84F4-28F2F9EE4014}"/>
              </a:ext>
            </a:extLst>
          </p:cNvPr>
          <p:cNvSpPr/>
          <p:nvPr/>
        </p:nvSpPr>
        <p:spPr>
          <a:xfrm>
            <a:off x="1513615" y="2144614"/>
            <a:ext cx="419100" cy="43814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E51614-5F71-46D4-8B84-1E1A1949D1E0}"/>
              </a:ext>
            </a:extLst>
          </p:cNvPr>
          <p:cNvSpPr/>
          <p:nvPr/>
        </p:nvSpPr>
        <p:spPr>
          <a:xfrm>
            <a:off x="2370494" y="2152037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84C7D6-C4E0-4DA3-BAF9-A093EEE2FB24}"/>
              </a:ext>
            </a:extLst>
          </p:cNvPr>
          <p:cNvSpPr/>
          <p:nvPr/>
        </p:nvSpPr>
        <p:spPr>
          <a:xfrm>
            <a:off x="2980168" y="2171093"/>
            <a:ext cx="419100" cy="43814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961BF9-C0B5-4FD7-A59E-CBD4B5AF0082}"/>
              </a:ext>
            </a:extLst>
          </p:cNvPr>
          <p:cNvSpPr/>
          <p:nvPr/>
        </p:nvSpPr>
        <p:spPr>
          <a:xfrm>
            <a:off x="5010744" y="217109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AFE68F-CAB6-4D88-A83E-CDD4B2FEC1A3}"/>
              </a:ext>
            </a:extLst>
          </p:cNvPr>
          <p:cNvSpPr/>
          <p:nvPr/>
        </p:nvSpPr>
        <p:spPr>
          <a:xfrm>
            <a:off x="5542952" y="214461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DD0D33-B8C5-4067-9B4D-567F510FEF26}"/>
              </a:ext>
            </a:extLst>
          </p:cNvPr>
          <p:cNvSpPr/>
          <p:nvPr/>
        </p:nvSpPr>
        <p:spPr>
          <a:xfrm>
            <a:off x="6267454" y="2161562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4439B4-63F4-42A2-8574-99F344B82E39}"/>
              </a:ext>
            </a:extLst>
          </p:cNvPr>
          <p:cNvSpPr/>
          <p:nvPr/>
        </p:nvSpPr>
        <p:spPr>
          <a:xfrm>
            <a:off x="9133317" y="217108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B6EF76-7CEF-4AEF-90CB-8FB0CF9A8065}"/>
              </a:ext>
            </a:extLst>
          </p:cNvPr>
          <p:cNvSpPr/>
          <p:nvPr/>
        </p:nvSpPr>
        <p:spPr>
          <a:xfrm>
            <a:off x="8526063" y="2182578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F820BC-1329-4152-A802-66969340B2F9}"/>
              </a:ext>
            </a:extLst>
          </p:cNvPr>
          <p:cNvSpPr/>
          <p:nvPr/>
        </p:nvSpPr>
        <p:spPr>
          <a:xfrm>
            <a:off x="6764540" y="215203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51E1B4-A39A-4FAA-8853-F98CF79D310F}"/>
              </a:ext>
            </a:extLst>
          </p:cNvPr>
          <p:cNvSpPr/>
          <p:nvPr/>
        </p:nvSpPr>
        <p:spPr>
          <a:xfrm>
            <a:off x="9658311" y="2182577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6DEA06-2D75-40C7-A4A9-C82A29D111A5}"/>
              </a:ext>
            </a:extLst>
          </p:cNvPr>
          <p:cNvSpPr/>
          <p:nvPr/>
        </p:nvSpPr>
        <p:spPr>
          <a:xfrm>
            <a:off x="10494203" y="2173053"/>
            <a:ext cx="419100" cy="438149"/>
          </a:xfrm>
          <a:prstGeom prst="ellipse">
            <a:avLst/>
          </a:prstGeom>
          <a:solidFill>
            <a:srgbClr val="E684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EBB67B5-12B2-4692-ABA7-2C8E52B7EBBB}"/>
              </a:ext>
            </a:extLst>
          </p:cNvPr>
          <p:cNvCxnSpPr/>
          <p:nvPr/>
        </p:nvCxnSpPr>
        <p:spPr>
          <a:xfrm>
            <a:off x="1455915" y="1801576"/>
            <a:ext cx="0" cy="1266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F56278E-F276-419D-9530-4F5545A31E29}"/>
              </a:ext>
            </a:extLst>
          </p:cNvPr>
          <p:cNvCxnSpPr/>
          <p:nvPr/>
        </p:nvCxnSpPr>
        <p:spPr>
          <a:xfrm>
            <a:off x="7599540" y="1808441"/>
            <a:ext cx="0" cy="1266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E84F31-CD3C-4F95-BE2F-C926000EB3DC}"/>
              </a:ext>
            </a:extLst>
          </p:cNvPr>
          <p:cNvCxnSpPr/>
          <p:nvPr/>
        </p:nvCxnSpPr>
        <p:spPr>
          <a:xfrm>
            <a:off x="2884665" y="1801576"/>
            <a:ext cx="0" cy="126682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97A7F7-2CD4-45AB-B2DE-E2C06774B24A}"/>
              </a:ext>
            </a:extLst>
          </p:cNvPr>
          <p:cNvCxnSpPr>
            <a:cxnSpLocks/>
          </p:cNvCxnSpPr>
          <p:nvPr/>
        </p:nvCxnSpPr>
        <p:spPr>
          <a:xfrm>
            <a:off x="1106047" y="2826265"/>
            <a:ext cx="69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CF8629B-DD90-4A15-BF98-145A4E2BE7F2}"/>
              </a:ext>
            </a:extLst>
          </p:cNvPr>
          <p:cNvCxnSpPr>
            <a:cxnSpLocks/>
          </p:cNvCxnSpPr>
          <p:nvPr/>
        </p:nvCxnSpPr>
        <p:spPr>
          <a:xfrm>
            <a:off x="5088357" y="2826265"/>
            <a:ext cx="56844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74938E-79A0-45A4-BEE2-B532396F37A1}"/>
              </a:ext>
            </a:extLst>
          </p:cNvPr>
          <p:cNvCxnSpPr>
            <a:cxnSpLocks/>
          </p:cNvCxnSpPr>
          <p:nvPr/>
        </p:nvCxnSpPr>
        <p:spPr>
          <a:xfrm>
            <a:off x="2413837" y="2826265"/>
            <a:ext cx="90086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A3CDCF0-0921-42D2-BD73-E256E3A9FCBB}"/>
              </a:ext>
            </a:extLst>
          </p:cNvPr>
          <p:cNvSpPr txBox="1"/>
          <p:nvPr/>
        </p:nvSpPr>
        <p:spPr>
          <a:xfrm>
            <a:off x="4757945" y="5315145"/>
            <a:ext cx="634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variation within the cluster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000AEA-2BFE-4366-9A29-EE69BD770599}"/>
              </a:ext>
            </a:extLst>
          </p:cNvPr>
          <p:cNvSpPr txBox="1"/>
          <p:nvPr/>
        </p:nvSpPr>
        <p:spPr>
          <a:xfrm>
            <a:off x="742950" y="5886450"/>
            <a:ext cx="946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Since, K-means clustering can’t see the best clustering, do the whole thing over again with different starting points.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749992-33DB-40CE-AD50-ECADB50B1134}"/>
              </a:ext>
            </a:extLst>
          </p:cNvPr>
          <p:cNvCxnSpPr>
            <a:cxnSpLocks/>
          </p:cNvCxnSpPr>
          <p:nvPr/>
        </p:nvCxnSpPr>
        <p:spPr>
          <a:xfrm>
            <a:off x="1452849" y="3245067"/>
            <a:ext cx="1428750" cy="98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7AE316-9E4D-479F-8F18-4FAFD3A95D7B}"/>
              </a:ext>
            </a:extLst>
          </p:cNvPr>
          <p:cNvCxnSpPr>
            <a:cxnSpLocks/>
          </p:cNvCxnSpPr>
          <p:nvPr/>
        </p:nvCxnSpPr>
        <p:spPr>
          <a:xfrm>
            <a:off x="2884665" y="3256944"/>
            <a:ext cx="915810" cy="904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C06AAE-1DF8-46D2-A2B3-AE54CCA3E3B4}"/>
              </a:ext>
            </a:extLst>
          </p:cNvPr>
          <p:cNvCxnSpPr>
            <a:cxnSpLocks/>
          </p:cNvCxnSpPr>
          <p:nvPr/>
        </p:nvCxnSpPr>
        <p:spPr>
          <a:xfrm flipH="1">
            <a:off x="6386490" y="3267979"/>
            <a:ext cx="1283867" cy="828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7ECAEF-0DF6-4A20-8128-6FD76DC70578}"/>
              </a:ext>
            </a:extLst>
          </p:cNvPr>
          <p:cNvCxnSpPr>
            <a:cxnSpLocks/>
          </p:cNvCxnSpPr>
          <p:nvPr/>
        </p:nvCxnSpPr>
        <p:spPr>
          <a:xfrm>
            <a:off x="2745243" y="4435991"/>
            <a:ext cx="695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485E30-1EDA-4559-B1DC-6D91019F2B38}"/>
              </a:ext>
            </a:extLst>
          </p:cNvPr>
          <p:cNvCxnSpPr>
            <a:cxnSpLocks/>
          </p:cNvCxnSpPr>
          <p:nvPr/>
        </p:nvCxnSpPr>
        <p:spPr>
          <a:xfrm>
            <a:off x="4332494" y="4433332"/>
            <a:ext cx="56844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21C887-C0C4-4462-9CD8-DF7262DEC4E2}"/>
              </a:ext>
            </a:extLst>
          </p:cNvPr>
          <p:cNvCxnSpPr>
            <a:cxnSpLocks/>
          </p:cNvCxnSpPr>
          <p:nvPr/>
        </p:nvCxnSpPr>
        <p:spPr>
          <a:xfrm>
            <a:off x="3440568" y="4435991"/>
            <a:ext cx="90086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FDD19666-5B6C-4723-9AB7-3ECE6F7A1DBB}"/>
              </a:ext>
            </a:extLst>
          </p:cNvPr>
          <p:cNvSpPr/>
          <p:nvPr/>
        </p:nvSpPr>
        <p:spPr>
          <a:xfrm rot="5400000">
            <a:off x="6138872" y="1291361"/>
            <a:ext cx="495234" cy="7282495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913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907B6CA-0327-43B2-9C97-230A83D73D09}"/>
              </a:ext>
            </a:extLst>
          </p:cNvPr>
          <p:cNvSpPr/>
          <p:nvPr/>
        </p:nvSpPr>
        <p:spPr>
          <a:xfrm>
            <a:off x="5695950" y="866775"/>
            <a:ext cx="5734050" cy="5543550"/>
          </a:xfrm>
          <a:custGeom>
            <a:avLst/>
            <a:gdLst>
              <a:gd name="connsiteX0" fmla="*/ 3095625 w 5734050"/>
              <a:gd name="connsiteY0" fmla="*/ 95250 h 5543550"/>
              <a:gd name="connsiteX1" fmla="*/ 3095625 w 5734050"/>
              <a:gd name="connsiteY1" fmla="*/ 95250 h 5543550"/>
              <a:gd name="connsiteX2" fmla="*/ 3028950 w 5734050"/>
              <a:gd name="connsiteY2" fmla="*/ 142875 h 5543550"/>
              <a:gd name="connsiteX3" fmla="*/ 2971800 w 5734050"/>
              <a:gd name="connsiteY3" fmla="*/ 161925 h 5543550"/>
              <a:gd name="connsiteX4" fmla="*/ 2943225 w 5734050"/>
              <a:gd name="connsiteY4" fmla="*/ 171450 h 5543550"/>
              <a:gd name="connsiteX5" fmla="*/ 2867025 w 5734050"/>
              <a:gd name="connsiteY5" fmla="*/ 209550 h 5543550"/>
              <a:gd name="connsiteX6" fmla="*/ 2790825 w 5734050"/>
              <a:gd name="connsiteY6" fmla="*/ 247650 h 5543550"/>
              <a:gd name="connsiteX7" fmla="*/ 2752725 w 5734050"/>
              <a:gd name="connsiteY7" fmla="*/ 266700 h 5543550"/>
              <a:gd name="connsiteX8" fmla="*/ 2724150 w 5734050"/>
              <a:gd name="connsiteY8" fmla="*/ 276225 h 5543550"/>
              <a:gd name="connsiteX9" fmla="*/ 2695575 w 5734050"/>
              <a:gd name="connsiteY9" fmla="*/ 295275 h 5543550"/>
              <a:gd name="connsiteX10" fmla="*/ 2667000 w 5734050"/>
              <a:gd name="connsiteY10" fmla="*/ 304800 h 5543550"/>
              <a:gd name="connsiteX11" fmla="*/ 2638425 w 5734050"/>
              <a:gd name="connsiteY11" fmla="*/ 323850 h 5543550"/>
              <a:gd name="connsiteX12" fmla="*/ 2600325 w 5734050"/>
              <a:gd name="connsiteY12" fmla="*/ 342900 h 5543550"/>
              <a:gd name="connsiteX13" fmla="*/ 2571750 w 5734050"/>
              <a:gd name="connsiteY13" fmla="*/ 361950 h 5543550"/>
              <a:gd name="connsiteX14" fmla="*/ 2543175 w 5734050"/>
              <a:gd name="connsiteY14" fmla="*/ 371475 h 5543550"/>
              <a:gd name="connsiteX15" fmla="*/ 2505075 w 5734050"/>
              <a:gd name="connsiteY15" fmla="*/ 390525 h 5543550"/>
              <a:gd name="connsiteX16" fmla="*/ 2419350 w 5734050"/>
              <a:gd name="connsiteY16" fmla="*/ 409575 h 5543550"/>
              <a:gd name="connsiteX17" fmla="*/ 2390775 w 5734050"/>
              <a:gd name="connsiteY17" fmla="*/ 438150 h 5543550"/>
              <a:gd name="connsiteX18" fmla="*/ 2314575 w 5734050"/>
              <a:gd name="connsiteY18" fmla="*/ 457200 h 5543550"/>
              <a:gd name="connsiteX19" fmla="*/ 2286000 w 5734050"/>
              <a:gd name="connsiteY19" fmla="*/ 476250 h 5543550"/>
              <a:gd name="connsiteX20" fmla="*/ 2219325 w 5734050"/>
              <a:gd name="connsiteY20" fmla="*/ 495300 h 5543550"/>
              <a:gd name="connsiteX21" fmla="*/ 2095500 w 5734050"/>
              <a:gd name="connsiteY21" fmla="*/ 542925 h 5543550"/>
              <a:gd name="connsiteX22" fmla="*/ 2028825 w 5734050"/>
              <a:gd name="connsiteY22" fmla="*/ 581025 h 5543550"/>
              <a:gd name="connsiteX23" fmla="*/ 2000250 w 5734050"/>
              <a:gd name="connsiteY23" fmla="*/ 590550 h 5543550"/>
              <a:gd name="connsiteX24" fmla="*/ 1924050 w 5734050"/>
              <a:gd name="connsiteY24" fmla="*/ 619125 h 5543550"/>
              <a:gd name="connsiteX25" fmla="*/ 1895475 w 5734050"/>
              <a:gd name="connsiteY25" fmla="*/ 638175 h 5543550"/>
              <a:gd name="connsiteX26" fmla="*/ 1809750 w 5734050"/>
              <a:gd name="connsiteY26" fmla="*/ 676275 h 5543550"/>
              <a:gd name="connsiteX27" fmla="*/ 1781175 w 5734050"/>
              <a:gd name="connsiteY27" fmla="*/ 695325 h 5543550"/>
              <a:gd name="connsiteX28" fmla="*/ 1704975 w 5734050"/>
              <a:gd name="connsiteY28" fmla="*/ 714375 h 5543550"/>
              <a:gd name="connsiteX29" fmla="*/ 1666875 w 5734050"/>
              <a:gd name="connsiteY29" fmla="*/ 733425 h 5543550"/>
              <a:gd name="connsiteX30" fmla="*/ 1638300 w 5734050"/>
              <a:gd name="connsiteY30" fmla="*/ 752475 h 5543550"/>
              <a:gd name="connsiteX31" fmla="*/ 1590675 w 5734050"/>
              <a:gd name="connsiteY31" fmla="*/ 771525 h 5543550"/>
              <a:gd name="connsiteX32" fmla="*/ 1514475 w 5734050"/>
              <a:gd name="connsiteY32" fmla="*/ 809625 h 5543550"/>
              <a:gd name="connsiteX33" fmla="*/ 1457325 w 5734050"/>
              <a:gd name="connsiteY33" fmla="*/ 828675 h 5543550"/>
              <a:gd name="connsiteX34" fmla="*/ 1381125 w 5734050"/>
              <a:gd name="connsiteY34" fmla="*/ 857250 h 5543550"/>
              <a:gd name="connsiteX35" fmla="*/ 1314450 w 5734050"/>
              <a:gd name="connsiteY35" fmla="*/ 885825 h 5543550"/>
              <a:gd name="connsiteX36" fmla="*/ 1276350 w 5734050"/>
              <a:gd name="connsiteY36" fmla="*/ 904875 h 5543550"/>
              <a:gd name="connsiteX37" fmla="*/ 1238250 w 5734050"/>
              <a:gd name="connsiteY37" fmla="*/ 914400 h 5543550"/>
              <a:gd name="connsiteX38" fmla="*/ 1162050 w 5734050"/>
              <a:gd name="connsiteY38" fmla="*/ 942975 h 5543550"/>
              <a:gd name="connsiteX39" fmla="*/ 1085850 w 5734050"/>
              <a:gd name="connsiteY39" fmla="*/ 981075 h 5543550"/>
              <a:gd name="connsiteX40" fmla="*/ 1009650 w 5734050"/>
              <a:gd name="connsiteY40" fmla="*/ 1019175 h 5543550"/>
              <a:gd name="connsiteX41" fmla="*/ 971550 w 5734050"/>
              <a:gd name="connsiteY41" fmla="*/ 1038225 h 5543550"/>
              <a:gd name="connsiteX42" fmla="*/ 895350 w 5734050"/>
              <a:gd name="connsiteY42" fmla="*/ 1047750 h 5543550"/>
              <a:gd name="connsiteX43" fmla="*/ 866775 w 5734050"/>
              <a:gd name="connsiteY43" fmla="*/ 1057275 h 5543550"/>
              <a:gd name="connsiteX44" fmla="*/ 828675 w 5734050"/>
              <a:gd name="connsiteY44" fmla="*/ 1076325 h 5543550"/>
              <a:gd name="connsiteX45" fmla="*/ 752475 w 5734050"/>
              <a:gd name="connsiteY45" fmla="*/ 1095375 h 5543550"/>
              <a:gd name="connsiteX46" fmla="*/ 695325 w 5734050"/>
              <a:gd name="connsiteY46" fmla="*/ 1114425 h 5543550"/>
              <a:gd name="connsiteX47" fmla="*/ 638175 w 5734050"/>
              <a:gd name="connsiteY47" fmla="*/ 1133475 h 5543550"/>
              <a:gd name="connsiteX48" fmla="*/ 600075 w 5734050"/>
              <a:gd name="connsiteY48" fmla="*/ 1152525 h 5543550"/>
              <a:gd name="connsiteX49" fmla="*/ 571500 w 5734050"/>
              <a:gd name="connsiteY49" fmla="*/ 1171575 h 5543550"/>
              <a:gd name="connsiteX50" fmla="*/ 476250 w 5734050"/>
              <a:gd name="connsiteY50" fmla="*/ 1200150 h 5543550"/>
              <a:gd name="connsiteX51" fmla="*/ 419100 w 5734050"/>
              <a:gd name="connsiteY51" fmla="*/ 1238250 h 5543550"/>
              <a:gd name="connsiteX52" fmla="*/ 361950 w 5734050"/>
              <a:gd name="connsiteY52" fmla="*/ 1257300 h 5543550"/>
              <a:gd name="connsiteX53" fmla="*/ 333375 w 5734050"/>
              <a:gd name="connsiteY53" fmla="*/ 1276350 h 5543550"/>
              <a:gd name="connsiteX54" fmla="*/ 295275 w 5734050"/>
              <a:gd name="connsiteY54" fmla="*/ 1304925 h 5543550"/>
              <a:gd name="connsiteX55" fmla="*/ 257175 w 5734050"/>
              <a:gd name="connsiteY55" fmla="*/ 1323975 h 5543550"/>
              <a:gd name="connsiteX56" fmla="*/ 228600 w 5734050"/>
              <a:gd name="connsiteY56" fmla="*/ 1333500 h 5543550"/>
              <a:gd name="connsiteX57" fmla="*/ 171450 w 5734050"/>
              <a:gd name="connsiteY57" fmla="*/ 1371600 h 5543550"/>
              <a:gd name="connsiteX58" fmla="*/ 114300 w 5734050"/>
              <a:gd name="connsiteY58" fmla="*/ 1428750 h 5543550"/>
              <a:gd name="connsiteX59" fmla="*/ 76200 w 5734050"/>
              <a:gd name="connsiteY59" fmla="*/ 1485900 h 5543550"/>
              <a:gd name="connsiteX60" fmla="*/ 66675 w 5734050"/>
              <a:gd name="connsiteY60" fmla="*/ 1524000 h 5543550"/>
              <a:gd name="connsiteX61" fmla="*/ 57150 w 5734050"/>
              <a:gd name="connsiteY61" fmla="*/ 1552575 h 5543550"/>
              <a:gd name="connsiteX62" fmla="*/ 47625 w 5734050"/>
              <a:gd name="connsiteY62" fmla="*/ 1590675 h 5543550"/>
              <a:gd name="connsiteX63" fmla="*/ 28575 w 5734050"/>
              <a:gd name="connsiteY63" fmla="*/ 1647825 h 5543550"/>
              <a:gd name="connsiteX64" fmla="*/ 9525 w 5734050"/>
              <a:gd name="connsiteY64" fmla="*/ 1714500 h 5543550"/>
              <a:gd name="connsiteX65" fmla="*/ 0 w 5734050"/>
              <a:gd name="connsiteY65" fmla="*/ 1752600 h 5543550"/>
              <a:gd name="connsiteX66" fmla="*/ 9525 w 5734050"/>
              <a:gd name="connsiteY66" fmla="*/ 1952625 h 5543550"/>
              <a:gd name="connsiteX67" fmla="*/ 28575 w 5734050"/>
              <a:gd name="connsiteY67" fmla="*/ 2019300 h 5543550"/>
              <a:gd name="connsiteX68" fmla="*/ 38100 w 5734050"/>
              <a:gd name="connsiteY68" fmla="*/ 2057400 h 5543550"/>
              <a:gd name="connsiteX69" fmla="*/ 57150 w 5734050"/>
              <a:gd name="connsiteY69" fmla="*/ 2085975 h 5543550"/>
              <a:gd name="connsiteX70" fmla="*/ 66675 w 5734050"/>
              <a:gd name="connsiteY70" fmla="*/ 2114550 h 5543550"/>
              <a:gd name="connsiteX71" fmla="*/ 85725 w 5734050"/>
              <a:gd name="connsiteY71" fmla="*/ 2143125 h 5543550"/>
              <a:gd name="connsiteX72" fmla="*/ 95250 w 5734050"/>
              <a:gd name="connsiteY72" fmla="*/ 2171700 h 5543550"/>
              <a:gd name="connsiteX73" fmla="*/ 123825 w 5734050"/>
              <a:gd name="connsiteY73" fmla="*/ 2200275 h 5543550"/>
              <a:gd name="connsiteX74" fmla="*/ 142875 w 5734050"/>
              <a:gd name="connsiteY74" fmla="*/ 2238375 h 5543550"/>
              <a:gd name="connsiteX75" fmla="*/ 161925 w 5734050"/>
              <a:gd name="connsiteY75" fmla="*/ 2266950 h 5543550"/>
              <a:gd name="connsiteX76" fmla="*/ 200025 w 5734050"/>
              <a:gd name="connsiteY76" fmla="*/ 2333625 h 5543550"/>
              <a:gd name="connsiteX77" fmla="*/ 257175 w 5734050"/>
              <a:gd name="connsiteY77" fmla="*/ 2390775 h 5543550"/>
              <a:gd name="connsiteX78" fmla="*/ 333375 w 5734050"/>
              <a:gd name="connsiteY78" fmla="*/ 2457450 h 5543550"/>
              <a:gd name="connsiteX79" fmla="*/ 342900 w 5734050"/>
              <a:gd name="connsiteY79" fmla="*/ 2486025 h 5543550"/>
              <a:gd name="connsiteX80" fmla="*/ 428625 w 5734050"/>
              <a:gd name="connsiteY80" fmla="*/ 2533650 h 5543550"/>
              <a:gd name="connsiteX81" fmla="*/ 485775 w 5734050"/>
              <a:gd name="connsiteY81" fmla="*/ 2571750 h 5543550"/>
              <a:gd name="connsiteX82" fmla="*/ 514350 w 5734050"/>
              <a:gd name="connsiteY82" fmla="*/ 2581275 h 5543550"/>
              <a:gd name="connsiteX83" fmla="*/ 542925 w 5734050"/>
              <a:gd name="connsiteY83" fmla="*/ 2600325 h 5543550"/>
              <a:gd name="connsiteX84" fmla="*/ 638175 w 5734050"/>
              <a:gd name="connsiteY84" fmla="*/ 2628900 h 5543550"/>
              <a:gd name="connsiteX85" fmla="*/ 676275 w 5734050"/>
              <a:gd name="connsiteY85" fmla="*/ 2647950 h 5543550"/>
              <a:gd name="connsiteX86" fmla="*/ 704850 w 5734050"/>
              <a:gd name="connsiteY86" fmla="*/ 2667000 h 5543550"/>
              <a:gd name="connsiteX87" fmla="*/ 771525 w 5734050"/>
              <a:gd name="connsiteY87" fmla="*/ 2676525 h 5543550"/>
              <a:gd name="connsiteX88" fmla="*/ 828675 w 5734050"/>
              <a:gd name="connsiteY88" fmla="*/ 2695575 h 5543550"/>
              <a:gd name="connsiteX89" fmla="*/ 895350 w 5734050"/>
              <a:gd name="connsiteY89" fmla="*/ 2724150 h 5543550"/>
              <a:gd name="connsiteX90" fmla="*/ 1028700 w 5734050"/>
              <a:gd name="connsiteY90" fmla="*/ 2771775 h 5543550"/>
              <a:gd name="connsiteX91" fmla="*/ 1066800 w 5734050"/>
              <a:gd name="connsiteY91" fmla="*/ 2800350 h 5543550"/>
              <a:gd name="connsiteX92" fmla="*/ 1181100 w 5734050"/>
              <a:gd name="connsiteY92" fmla="*/ 2857500 h 5543550"/>
              <a:gd name="connsiteX93" fmla="*/ 1238250 w 5734050"/>
              <a:gd name="connsiteY93" fmla="*/ 2905125 h 5543550"/>
              <a:gd name="connsiteX94" fmla="*/ 1304925 w 5734050"/>
              <a:gd name="connsiteY94" fmla="*/ 2943225 h 5543550"/>
              <a:gd name="connsiteX95" fmla="*/ 1362075 w 5734050"/>
              <a:gd name="connsiteY95" fmla="*/ 2981325 h 5543550"/>
              <a:gd name="connsiteX96" fmla="*/ 1390650 w 5734050"/>
              <a:gd name="connsiteY96" fmla="*/ 3000375 h 5543550"/>
              <a:gd name="connsiteX97" fmla="*/ 1409700 w 5734050"/>
              <a:gd name="connsiteY97" fmla="*/ 3028950 h 5543550"/>
              <a:gd name="connsiteX98" fmla="*/ 1438275 w 5734050"/>
              <a:gd name="connsiteY98" fmla="*/ 3038475 h 5543550"/>
              <a:gd name="connsiteX99" fmla="*/ 1476375 w 5734050"/>
              <a:gd name="connsiteY99" fmla="*/ 3067050 h 5543550"/>
              <a:gd name="connsiteX100" fmla="*/ 1495425 w 5734050"/>
              <a:gd name="connsiteY100" fmla="*/ 3095625 h 5543550"/>
              <a:gd name="connsiteX101" fmla="*/ 1524000 w 5734050"/>
              <a:gd name="connsiteY101" fmla="*/ 3105150 h 5543550"/>
              <a:gd name="connsiteX102" fmla="*/ 1562100 w 5734050"/>
              <a:gd name="connsiteY102" fmla="*/ 3124200 h 5543550"/>
              <a:gd name="connsiteX103" fmla="*/ 1619250 w 5734050"/>
              <a:gd name="connsiteY103" fmla="*/ 3162300 h 5543550"/>
              <a:gd name="connsiteX104" fmla="*/ 1685925 w 5734050"/>
              <a:gd name="connsiteY104" fmla="*/ 3181350 h 5543550"/>
              <a:gd name="connsiteX105" fmla="*/ 1743075 w 5734050"/>
              <a:gd name="connsiteY105" fmla="*/ 3219450 h 5543550"/>
              <a:gd name="connsiteX106" fmla="*/ 1771650 w 5734050"/>
              <a:gd name="connsiteY106" fmla="*/ 3238500 h 5543550"/>
              <a:gd name="connsiteX107" fmla="*/ 1847850 w 5734050"/>
              <a:gd name="connsiteY107" fmla="*/ 3267075 h 5543550"/>
              <a:gd name="connsiteX108" fmla="*/ 1933575 w 5734050"/>
              <a:gd name="connsiteY108" fmla="*/ 3314700 h 5543550"/>
              <a:gd name="connsiteX109" fmla="*/ 2019300 w 5734050"/>
              <a:gd name="connsiteY109" fmla="*/ 3381375 h 5543550"/>
              <a:gd name="connsiteX110" fmla="*/ 2047875 w 5734050"/>
              <a:gd name="connsiteY110" fmla="*/ 3390900 h 5543550"/>
              <a:gd name="connsiteX111" fmla="*/ 2114550 w 5734050"/>
              <a:gd name="connsiteY111" fmla="*/ 3438525 h 5543550"/>
              <a:gd name="connsiteX112" fmla="*/ 2171700 w 5734050"/>
              <a:gd name="connsiteY112" fmla="*/ 3467100 h 5543550"/>
              <a:gd name="connsiteX113" fmla="*/ 2209800 w 5734050"/>
              <a:gd name="connsiteY113" fmla="*/ 3505200 h 5543550"/>
              <a:gd name="connsiteX114" fmla="*/ 2286000 w 5734050"/>
              <a:gd name="connsiteY114" fmla="*/ 3543300 h 5543550"/>
              <a:gd name="connsiteX115" fmla="*/ 2314575 w 5734050"/>
              <a:gd name="connsiteY115" fmla="*/ 3581400 h 5543550"/>
              <a:gd name="connsiteX116" fmla="*/ 2381250 w 5734050"/>
              <a:gd name="connsiteY116" fmla="*/ 3619500 h 5543550"/>
              <a:gd name="connsiteX117" fmla="*/ 2400300 w 5734050"/>
              <a:gd name="connsiteY117" fmla="*/ 3648075 h 5543550"/>
              <a:gd name="connsiteX118" fmla="*/ 2428875 w 5734050"/>
              <a:gd name="connsiteY118" fmla="*/ 3657600 h 5543550"/>
              <a:gd name="connsiteX119" fmla="*/ 2457450 w 5734050"/>
              <a:gd name="connsiteY119" fmla="*/ 3686175 h 5543550"/>
              <a:gd name="connsiteX120" fmla="*/ 2486025 w 5734050"/>
              <a:gd name="connsiteY120" fmla="*/ 3705225 h 5543550"/>
              <a:gd name="connsiteX121" fmla="*/ 2514600 w 5734050"/>
              <a:gd name="connsiteY121" fmla="*/ 3743325 h 5543550"/>
              <a:gd name="connsiteX122" fmla="*/ 2552700 w 5734050"/>
              <a:gd name="connsiteY122" fmla="*/ 3771900 h 5543550"/>
              <a:gd name="connsiteX123" fmla="*/ 2571750 w 5734050"/>
              <a:gd name="connsiteY123" fmla="*/ 3800475 h 5543550"/>
              <a:gd name="connsiteX124" fmla="*/ 2628900 w 5734050"/>
              <a:gd name="connsiteY124" fmla="*/ 3848100 h 5543550"/>
              <a:gd name="connsiteX125" fmla="*/ 2676525 w 5734050"/>
              <a:gd name="connsiteY125" fmla="*/ 3895725 h 5543550"/>
              <a:gd name="connsiteX126" fmla="*/ 2724150 w 5734050"/>
              <a:gd name="connsiteY126" fmla="*/ 3971925 h 5543550"/>
              <a:gd name="connsiteX127" fmla="*/ 2752725 w 5734050"/>
              <a:gd name="connsiteY127" fmla="*/ 3990975 h 5543550"/>
              <a:gd name="connsiteX128" fmla="*/ 2809875 w 5734050"/>
              <a:gd name="connsiteY128" fmla="*/ 4057650 h 5543550"/>
              <a:gd name="connsiteX129" fmla="*/ 2828925 w 5734050"/>
              <a:gd name="connsiteY129" fmla="*/ 4095750 h 5543550"/>
              <a:gd name="connsiteX130" fmla="*/ 2857500 w 5734050"/>
              <a:gd name="connsiteY130" fmla="*/ 4124325 h 5543550"/>
              <a:gd name="connsiteX131" fmla="*/ 2876550 w 5734050"/>
              <a:gd name="connsiteY131" fmla="*/ 4162425 h 5543550"/>
              <a:gd name="connsiteX132" fmla="*/ 2895600 w 5734050"/>
              <a:gd name="connsiteY132" fmla="*/ 4191000 h 5543550"/>
              <a:gd name="connsiteX133" fmla="*/ 2924175 w 5734050"/>
              <a:gd name="connsiteY133" fmla="*/ 4238625 h 5543550"/>
              <a:gd name="connsiteX134" fmla="*/ 2962275 w 5734050"/>
              <a:gd name="connsiteY134" fmla="*/ 4295775 h 5543550"/>
              <a:gd name="connsiteX135" fmla="*/ 3000375 w 5734050"/>
              <a:gd name="connsiteY135" fmla="*/ 4371975 h 5543550"/>
              <a:gd name="connsiteX136" fmla="*/ 3048000 w 5734050"/>
              <a:gd name="connsiteY136" fmla="*/ 4438650 h 5543550"/>
              <a:gd name="connsiteX137" fmla="*/ 3086100 w 5734050"/>
              <a:gd name="connsiteY137" fmla="*/ 4505325 h 5543550"/>
              <a:gd name="connsiteX138" fmla="*/ 3114675 w 5734050"/>
              <a:gd name="connsiteY138" fmla="*/ 4562475 h 5543550"/>
              <a:gd name="connsiteX139" fmla="*/ 3190875 w 5734050"/>
              <a:gd name="connsiteY139" fmla="*/ 4648200 h 5543550"/>
              <a:gd name="connsiteX140" fmla="*/ 3200400 w 5734050"/>
              <a:gd name="connsiteY140" fmla="*/ 4686300 h 5543550"/>
              <a:gd name="connsiteX141" fmla="*/ 3228975 w 5734050"/>
              <a:gd name="connsiteY141" fmla="*/ 4705350 h 5543550"/>
              <a:gd name="connsiteX142" fmla="*/ 3248025 w 5734050"/>
              <a:gd name="connsiteY142" fmla="*/ 4733925 h 5543550"/>
              <a:gd name="connsiteX143" fmla="*/ 3276600 w 5734050"/>
              <a:gd name="connsiteY143" fmla="*/ 4762500 h 5543550"/>
              <a:gd name="connsiteX144" fmla="*/ 3286125 w 5734050"/>
              <a:gd name="connsiteY144" fmla="*/ 4791075 h 5543550"/>
              <a:gd name="connsiteX145" fmla="*/ 3343275 w 5734050"/>
              <a:gd name="connsiteY145" fmla="*/ 4838700 h 5543550"/>
              <a:gd name="connsiteX146" fmla="*/ 3390900 w 5734050"/>
              <a:gd name="connsiteY146" fmla="*/ 4914900 h 5543550"/>
              <a:gd name="connsiteX147" fmla="*/ 3457575 w 5734050"/>
              <a:gd name="connsiteY147" fmla="*/ 4962525 h 5543550"/>
              <a:gd name="connsiteX148" fmla="*/ 3486150 w 5734050"/>
              <a:gd name="connsiteY148" fmla="*/ 4991100 h 5543550"/>
              <a:gd name="connsiteX149" fmla="*/ 3543300 w 5734050"/>
              <a:gd name="connsiteY149" fmla="*/ 5029200 h 5543550"/>
              <a:gd name="connsiteX150" fmla="*/ 3600450 w 5734050"/>
              <a:gd name="connsiteY150" fmla="*/ 5067300 h 5543550"/>
              <a:gd name="connsiteX151" fmla="*/ 3657600 w 5734050"/>
              <a:gd name="connsiteY151" fmla="*/ 5124450 h 5543550"/>
              <a:gd name="connsiteX152" fmla="*/ 3714750 w 5734050"/>
              <a:gd name="connsiteY152" fmla="*/ 5162550 h 5543550"/>
              <a:gd name="connsiteX153" fmla="*/ 3743325 w 5734050"/>
              <a:gd name="connsiteY153" fmla="*/ 5181600 h 5543550"/>
              <a:gd name="connsiteX154" fmla="*/ 3781425 w 5734050"/>
              <a:gd name="connsiteY154" fmla="*/ 5200650 h 5543550"/>
              <a:gd name="connsiteX155" fmla="*/ 3810000 w 5734050"/>
              <a:gd name="connsiteY155" fmla="*/ 5229225 h 5543550"/>
              <a:gd name="connsiteX156" fmla="*/ 3867150 w 5734050"/>
              <a:gd name="connsiteY156" fmla="*/ 5257800 h 5543550"/>
              <a:gd name="connsiteX157" fmla="*/ 3943350 w 5734050"/>
              <a:gd name="connsiteY157" fmla="*/ 5305425 h 5543550"/>
              <a:gd name="connsiteX158" fmla="*/ 3971925 w 5734050"/>
              <a:gd name="connsiteY158" fmla="*/ 5324475 h 5543550"/>
              <a:gd name="connsiteX159" fmla="*/ 4010025 w 5734050"/>
              <a:gd name="connsiteY159" fmla="*/ 5334000 h 5543550"/>
              <a:gd name="connsiteX160" fmla="*/ 4038600 w 5734050"/>
              <a:gd name="connsiteY160" fmla="*/ 5353050 h 5543550"/>
              <a:gd name="connsiteX161" fmla="*/ 4067175 w 5734050"/>
              <a:gd name="connsiteY161" fmla="*/ 5362575 h 5543550"/>
              <a:gd name="connsiteX162" fmla="*/ 4152900 w 5734050"/>
              <a:gd name="connsiteY162" fmla="*/ 5391150 h 5543550"/>
              <a:gd name="connsiteX163" fmla="*/ 4181475 w 5734050"/>
              <a:gd name="connsiteY163" fmla="*/ 5410200 h 5543550"/>
              <a:gd name="connsiteX164" fmla="*/ 4267200 w 5734050"/>
              <a:gd name="connsiteY164" fmla="*/ 5438775 h 5543550"/>
              <a:gd name="connsiteX165" fmla="*/ 4295775 w 5734050"/>
              <a:gd name="connsiteY165" fmla="*/ 5457825 h 5543550"/>
              <a:gd name="connsiteX166" fmla="*/ 4400550 w 5734050"/>
              <a:gd name="connsiteY166" fmla="*/ 5486400 h 5543550"/>
              <a:gd name="connsiteX167" fmla="*/ 4476750 w 5734050"/>
              <a:gd name="connsiteY167" fmla="*/ 5514975 h 5543550"/>
              <a:gd name="connsiteX168" fmla="*/ 4505325 w 5734050"/>
              <a:gd name="connsiteY168" fmla="*/ 5524500 h 5543550"/>
              <a:gd name="connsiteX169" fmla="*/ 4600575 w 5734050"/>
              <a:gd name="connsiteY169" fmla="*/ 5543550 h 5543550"/>
              <a:gd name="connsiteX170" fmla="*/ 4781550 w 5734050"/>
              <a:gd name="connsiteY170" fmla="*/ 5524500 h 5543550"/>
              <a:gd name="connsiteX171" fmla="*/ 4810125 w 5734050"/>
              <a:gd name="connsiteY171" fmla="*/ 5505450 h 5543550"/>
              <a:gd name="connsiteX172" fmla="*/ 4876800 w 5734050"/>
              <a:gd name="connsiteY172" fmla="*/ 5476875 h 5543550"/>
              <a:gd name="connsiteX173" fmla="*/ 4943475 w 5734050"/>
              <a:gd name="connsiteY173" fmla="*/ 5429250 h 5543550"/>
              <a:gd name="connsiteX174" fmla="*/ 4981575 w 5734050"/>
              <a:gd name="connsiteY174" fmla="*/ 5410200 h 5543550"/>
              <a:gd name="connsiteX175" fmla="*/ 5086350 w 5734050"/>
              <a:gd name="connsiteY175" fmla="*/ 5314950 h 5543550"/>
              <a:gd name="connsiteX176" fmla="*/ 5162550 w 5734050"/>
              <a:gd name="connsiteY176" fmla="*/ 5229225 h 5543550"/>
              <a:gd name="connsiteX177" fmla="*/ 5210175 w 5734050"/>
              <a:gd name="connsiteY177" fmla="*/ 5181600 h 5543550"/>
              <a:gd name="connsiteX178" fmla="*/ 5229225 w 5734050"/>
              <a:gd name="connsiteY178" fmla="*/ 5133975 h 5543550"/>
              <a:gd name="connsiteX179" fmla="*/ 5295900 w 5734050"/>
              <a:gd name="connsiteY179" fmla="*/ 5048250 h 5543550"/>
              <a:gd name="connsiteX180" fmla="*/ 5334000 w 5734050"/>
              <a:gd name="connsiteY180" fmla="*/ 4972050 h 5543550"/>
              <a:gd name="connsiteX181" fmla="*/ 5391150 w 5734050"/>
              <a:gd name="connsiteY181" fmla="*/ 4895850 h 5543550"/>
              <a:gd name="connsiteX182" fmla="*/ 5429250 w 5734050"/>
              <a:gd name="connsiteY182" fmla="*/ 4848225 h 5543550"/>
              <a:gd name="connsiteX183" fmla="*/ 5438775 w 5734050"/>
              <a:gd name="connsiteY183" fmla="*/ 4810125 h 5543550"/>
              <a:gd name="connsiteX184" fmla="*/ 5486400 w 5734050"/>
              <a:gd name="connsiteY184" fmla="*/ 4733925 h 5543550"/>
              <a:gd name="connsiteX185" fmla="*/ 5514975 w 5734050"/>
              <a:gd name="connsiteY185" fmla="*/ 4686300 h 5543550"/>
              <a:gd name="connsiteX186" fmla="*/ 5524500 w 5734050"/>
              <a:gd name="connsiteY186" fmla="*/ 4648200 h 5543550"/>
              <a:gd name="connsiteX187" fmla="*/ 5534025 w 5734050"/>
              <a:gd name="connsiteY187" fmla="*/ 4619625 h 5543550"/>
              <a:gd name="connsiteX188" fmla="*/ 5543550 w 5734050"/>
              <a:gd name="connsiteY188" fmla="*/ 4572000 h 5543550"/>
              <a:gd name="connsiteX189" fmla="*/ 5553075 w 5734050"/>
              <a:gd name="connsiteY189" fmla="*/ 4533900 h 5543550"/>
              <a:gd name="connsiteX190" fmla="*/ 5543550 w 5734050"/>
              <a:gd name="connsiteY190" fmla="*/ 4371975 h 5543550"/>
              <a:gd name="connsiteX191" fmla="*/ 5534025 w 5734050"/>
              <a:gd name="connsiteY191" fmla="*/ 4314825 h 5543550"/>
              <a:gd name="connsiteX192" fmla="*/ 5514975 w 5734050"/>
              <a:gd name="connsiteY192" fmla="*/ 4286250 h 5543550"/>
              <a:gd name="connsiteX193" fmla="*/ 5495925 w 5734050"/>
              <a:gd name="connsiteY193" fmla="*/ 4238625 h 5543550"/>
              <a:gd name="connsiteX194" fmla="*/ 5486400 w 5734050"/>
              <a:gd name="connsiteY194" fmla="*/ 4210050 h 5543550"/>
              <a:gd name="connsiteX195" fmla="*/ 5448300 w 5734050"/>
              <a:gd name="connsiteY195" fmla="*/ 4152900 h 5543550"/>
              <a:gd name="connsiteX196" fmla="*/ 5429250 w 5734050"/>
              <a:gd name="connsiteY196" fmla="*/ 4114800 h 5543550"/>
              <a:gd name="connsiteX197" fmla="*/ 5400675 w 5734050"/>
              <a:gd name="connsiteY197" fmla="*/ 4086225 h 5543550"/>
              <a:gd name="connsiteX198" fmla="*/ 5372100 w 5734050"/>
              <a:gd name="connsiteY198" fmla="*/ 4019550 h 5543550"/>
              <a:gd name="connsiteX199" fmla="*/ 5343525 w 5734050"/>
              <a:gd name="connsiteY199" fmla="*/ 3981450 h 5543550"/>
              <a:gd name="connsiteX200" fmla="*/ 5334000 w 5734050"/>
              <a:gd name="connsiteY200" fmla="*/ 3952875 h 5543550"/>
              <a:gd name="connsiteX201" fmla="*/ 5286375 w 5734050"/>
              <a:gd name="connsiteY201" fmla="*/ 3876675 h 5543550"/>
              <a:gd name="connsiteX202" fmla="*/ 5257800 w 5734050"/>
              <a:gd name="connsiteY202" fmla="*/ 3810000 h 5543550"/>
              <a:gd name="connsiteX203" fmla="*/ 5210175 w 5734050"/>
              <a:gd name="connsiteY203" fmla="*/ 3743325 h 5543550"/>
              <a:gd name="connsiteX204" fmla="*/ 5153025 w 5734050"/>
              <a:gd name="connsiteY204" fmla="*/ 3667125 h 5543550"/>
              <a:gd name="connsiteX205" fmla="*/ 5114925 w 5734050"/>
              <a:gd name="connsiteY205" fmla="*/ 3609975 h 5543550"/>
              <a:gd name="connsiteX206" fmla="*/ 5095875 w 5734050"/>
              <a:gd name="connsiteY206" fmla="*/ 3581400 h 5543550"/>
              <a:gd name="connsiteX207" fmla="*/ 5067300 w 5734050"/>
              <a:gd name="connsiteY207" fmla="*/ 3543300 h 5543550"/>
              <a:gd name="connsiteX208" fmla="*/ 5038725 w 5734050"/>
              <a:gd name="connsiteY208" fmla="*/ 3467100 h 5543550"/>
              <a:gd name="connsiteX209" fmla="*/ 5000625 w 5734050"/>
              <a:gd name="connsiteY209" fmla="*/ 3409950 h 5543550"/>
              <a:gd name="connsiteX210" fmla="*/ 4981575 w 5734050"/>
              <a:gd name="connsiteY210" fmla="*/ 3381375 h 5543550"/>
              <a:gd name="connsiteX211" fmla="*/ 4943475 w 5734050"/>
              <a:gd name="connsiteY211" fmla="*/ 3305175 h 5543550"/>
              <a:gd name="connsiteX212" fmla="*/ 4924425 w 5734050"/>
              <a:gd name="connsiteY212" fmla="*/ 3219450 h 5543550"/>
              <a:gd name="connsiteX213" fmla="*/ 4914900 w 5734050"/>
              <a:gd name="connsiteY213" fmla="*/ 3190875 h 5543550"/>
              <a:gd name="connsiteX214" fmla="*/ 4895850 w 5734050"/>
              <a:gd name="connsiteY214" fmla="*/ 3114675 h 5543550"/>
              <a:gd name="connsiteX215" fmla="*/ 4905375 w 5734050"/>
              <a:gd name="connsiteY215" fmla="*/ 2981325 h 5543550"/>
              <a:gd name="connsiteX216" fmla="*/ 4924425 w 5734050"/>
              <a:gd name="connsiteY216" fmla="*/ 2914650 h 5543550"/>
              <a:gd name="connsiteX217" fmla="*/ 4933950 w 5734050"/>
              <a:gd name="connsiteY217" fmla="*/ 2876550 h 5543550"/>
              <a:gd name="connsiteX218" fmla="*/ 4972050 w 5734050"/>
              <a:gd name="connsiteY218" fmla="*/ 2819400 h 5543550"/>
              <a:gd name="connsiteX219" fmla="*/ 4981575 w 5734050"/>
              <a:gd name="connsiteY219" fmla="*/ 2771775 h 5543550"/>
              <a:gd name="connsiteX220" fmla="*/ 5000625 w 5734050"/>
              <a:gd name="connsiteY220" fmla="*/ 2743200 h 5543550"/>
              <a:gd name="connsiteX221" fmla="*/ 5029200 w 5734050"/>
              <a:gd name="connsiteY221" fmla="*/ 2695575 h 5543550"/>
              <a:gd name="connsiteX222" fmla="*/ 5076825 w 5734050"/>
              <a:gd name="connsiteY222" fmla="*/ 2609850 h 5543550"/>
              <a:gd name="connsiteX223" fmla="*/ 5105400 w 5734050"/>
              <a:gd name="connsiteY223" fmla="*/ 2590800 h 5543550"/>
              <a:gd name="connsiteX224" fmla="*/ 5143500 w 5734050"/>
              <a:gd name="connsiteY224" fmla="*/ 2524125 h 5543550"/>
              <a:gd name="connsiteX225" fmla="*/ 5172075 w 5734050"/>
              <a:gd name="connsiteY225" fmla="*/ 2495550 h 5543550"/>
              <a:gd name="connsiteX226" fmla="*/ 5219700 w 5734050"/>
              <a:gd name="connsiteY226" fmla="*/ 2428875 h 5543550"/>
              <a:gd name="connsiteX227" fmla="*/ 5257800 w 5734050"/>
              <a:gd name="connsiteY227" fmla="*/ 2381250 h 5543550"/>
              <a:gd name="connsiteX228" fmla="*/ 5314950 w 5734050"/>
              <a:gd name="connsiteY228" fmla="*/ 2324100 h 5543550"/>
              <a:gd name="connsiteX229" fmla="*/ 5362575 w 5734050"/>
              <a:gd name="connsiteY229" fmla="*/ 2257425 h 5543550"/>
              <a:gd name="connsiteX230" fmla="*/ 5381625 w 5734050"/>
              <a:gd name="connsiteY230" fmla="*/ 2228850 h 5543550"/>
              <a:gd name="connsiteX231" fmla="*/ 5391150 w 5734050"/>
              <a:gd name="connsiteY231" fmla="*/ 2200275 h 5543550"/>
              <a:gd name="connsiteX232" fmla="*/ 5419725 w 5734050"/>
              <a:gd name="connsiteY232" fmla="*/ 2190750 h 5543550"/>
              <a:gd name="connsiteX233" fmla="*/ 5429250 w 5734050"/>
              <a:gd name="connsiteY233" fmla="*/ 2143125 h 5543550"/>
              <a:gd name="connsiteX234" fmla="*/ 5476875 w 5734050"/>
              <a:gd name="connsiteY234" fmla="*/ 2085975 h 5543550"/>
              <a:gd name="connsiteX235" fmla="*/ 5495925 w 5734050"/>
              <a:gd name="connsiteY235" fmla="*/ 2057400 h 5543550"/>
              <a:gd name="connsiteX236" fmla="*/ 5553075 w 5734050"/>
              <a:gd name="connsiteY236" fmla="*/ 1981200 h 5543550"/>
              <a:gd name="connsiteX237" fmla="*/ 5562600 w 5734050"/>
              <a:gd name="connsiteY237" fmla="*/ 1952625 h 5543550"/>
              <a:gd name="connsiteX238" fmla="*/ 5600700 w 5734050"/>
              <a:gd name="connsiteY238" fmla="*/ 1885950 h 5543550"/>
              <a:gd name="connsiteX239" fmla="*/ 5629275 w 5734050"/>
              <a:gd name="connsiteY239" fmla="*/ 1857375 h 5543550"/>
              <a:gd name="connsiteX240" fmla="*/ 5638800 w 5734050"/>
              <a:gd name="connsiteY240" fmla="*/ 1800225 h 5543550"/>
              <a:gd name="connsiteX241" fmla="*/ 5657850 w 5734050"/>
              <a:gd name="connsiteY241" fmla="*/ 1771650 h 5543550"/>
              <a:gd name="connsiteX242" fmla="*/ 5686425 w 5734050"/>
              <a:gd name="connsiteY242" fmla="*/ 1714500 h 5543550"/>
              <a:gd name="connsiteX243" fmla="*/ 5695950 w 5734050"/>
              <a:gd name="connsiteY243" fmla="*/ 1666875 h 5543550"/>
              <a:gd name="connsiteX244" fmla="*/ 5715000 w 5734050"/>
              <a:gd name="connsiteY244" fmla="*/ 1628775 h 5543550"/>
              <a:gd name="connsiteX245" fmla="*/ 5724525 w 5734050"/>
              <a:gd name="connsiteY245" fmla="*/ 1543050 h 5543550"/>
              <a:gd name="connsiteX246" fmla="*/ 5734050 w 5734050"/>
              <a:gd name="connsiteY246" fmla="*/ 1495425 h 5543550"/>
              <a:gd name="connsiteX247" fmla="*/ 5724525 w 5734050"/>
              <a:gd name="connsiteY247" fmla="*/ 1266825 h 5543550"/>
              <a:gd name="connsiteX248" fmla="*/ 5715000 w 5734050"/>
              <a:gd name="connsiteY248" fmla="*/ 1181100 h 5543550"/>
              <a:gd name="connsiteX249" fmla="*/ 5676900 w 5734050"/>
              <a:gd name="connsiteY249" fmla="*/ 1114425 h 5543550"/>
              <a:gd name="connsiteX250" fmla="*/ 5619750 w 5734050"/>
              <a:gd name="connsiteY250" fmla="*/ 1009650 h 5543550"/>
              <a:gd name="connsiteX251" fmla="*/ 5600700 w 5734050"/>
              <a:gd name="connsiteY251" fmla="*/ 981075 h 5543550"/>
              <a:gd name="connsiteX252" fmla="*/ 5543550 w 5734050"/>
              <a:gd name="connsiteY252" fmla="*/ 962025 h 5543550"/>
              <a:gd name="connsiteX253" fmla="*/ 5514975 w 5734050"/>
              <a:gd name="connsiteY253" fmla="*/ 952500 h 5543550"/>
              <a:gd name="connsiteX254" fmla="*/ 5457825 w 5734050"/>
              <a:gd name="connsiteY254" fmla="*/ 914400 h 5543550"/>
              <a:gd name="connsiteX255" fmla="*/ 5429250 w 5734050"/>
              <a:gd name="connsiteY255" fmla="*/ 895350 h 5543550"/>
              <a:gd name="connsiteX256" fmla="*/ 5362575 w 5734050"/>
              <a:gd name="connsiteY256" fmla="*/ 876300 h 5543550"/>
              <a:gd name="connsiteX257" fmla="*/ 5295900 w 5734050"/>
              <a:gd name="connsiteY257" fmla="*/ 828675 h 5543550"/>
              <a:gd name="connsiteX258" fmla="*/ 5248275 w 5734050"/>
              <a:gd name="connsiteY258" fmla="*/ 819150 h 5543550"/>
              <a:gd name="connsiteX259" fmla="*/ 5172075 w 5734050"/>
              <a:gd name="connsiteY259" fmla="*/ 781050 h 5543550"/>
              <a:gd name="connsiteX260" fmla="*/ 5133975 w 5734050"/>
              <a:gd name="connsiteY260" fmla="*/ 771525 h 5543550"/>
              <a:gd name="connsiteX261" fmla="*/ 5095875 w 5734050"/>
              <a:gd name="connsiteY261" fmla="*/ 752475 h 5543550"/>
              <a:gd name="connsiteX262" fmla="*/ 5000625 w 5734050"/>
              <a:gd name="connsiteY262" fmla="*/ 742950 h 5543550"/>
              <a:gd name="connsiteX263" fmla="*/ 4943475 w 5734050"/>
              <a:gd name="connsiteY263" fmla="*/ 714375 h 5543550"/>
              <a:gd name="connsiteX264" fmla="*/ 4819650 w 5734050"/>
              <a:gd name="connsiteY264" fmla="*/ 695325 h 5543550"/>
              <a:gd name="connsiteX265" fmla="*/ 4695825 w 5734050"/>
              <a:gd name="connsiteY265" fmla="*/ 666750 h 5543550"/>
              <a:gd name="connsiteX266" fmla="*/ 4572000 w 5734050"/>
              <a:gd name="connsiteY266" fmla="*/ 638175 h 5543550"/>
              <a:gd name="connsiteX267" fmla="*/ 4514850 w 5734050"/>
              <a:gd name="connsiteY267" fmla="*/ 628650 h 5543550"/>
              <a:gd name="connsiteX268" fmla="*/ 4419600 w 5734050"/>
              <a:gd name="connsiteY268" fmla="*/ 609600 h 5543550"/>
              <a:gd name="connsiteX269" fmla="*/ 4371975 w 5734050"/>
              <a:gd name="connsiteY269" fmla="*/ 600075 h 5543550"/>
              <a:gd name="connsiteX270" fmla="*/ 4314825 w 5734050"/>
              <a:gd name="connsiteY270" fmla="*/ 581025 h 5543550"/>
              <a:gd name="connsiteX271" fmla="*/ 4210050 w 5734050"/>
              <a:gd name="connsiteY271" fmla="*/ 552450 h 5543550"/>
              <a:gd name="connsiteX272" fmla="*/ 4152900 w 5734050"/>
              <a:gd name="connsiteY272" fmla="*/ 514350 h 5543550"/>
              <a:gd name="connsiteX273" fmla="*/ 4095750 w 5734050"/>
              <a:gd name="connsiteY273" fmla="*/ 485775 h 5543550"/>
              <a:gd name="connsiteX274" fmla="*/ 4048125 w 5734050"/>
              <a:gd name="connsiteY274" fmla="*/ 428625 h 5543550"/>
              <a:gd name="connsiteX275" fmla="*/ 4010025 w 5734050"/>
              <a:gd name="connsiteY275" fmla="*/ 400050 h 5543550"/>
              <a:gd name="connsiteX276" fmla="*/ 3990975 w 5734050"/>
              <a:gd name="connsiteY276" fmla="*/ 371475 h 5543550"/>
              <a:gd name="connsiteX277" fmla="*/ 3905250 w 5734050"/>
              <a:gd name="connsiteY277" fmla="*/ 304800 h 5543550"/>
              <a:gd name="connsiteX278" fmla="*/ 3838575 w 5734050"/>
              <a:gd name="connsiteY278" fmla="*/ 257175 h 5543550"/>
              <a:gd name="connsiteX279" fmla="*/ 3781425 w 5734050"/>
              <a:gd name="connsiteY279" fmla="*/ 219075 h 5543550"/>
              <a:gd name="connsiteX280" fmla="*/ 3743325 w 5734050"/>
              <a:gd name="connsiteY280" fmla="*/ 161925 h 5543550"/>
              <a:gd name="connsiteX281" fmla="*/ 3686175 w 5734050"/>
              <a:gd name="connsiteY281" fmla="*/ 133350 h 5543550"/>
              <a:gd name="connsiteX282" fmla="*/ 3648075 w 5734050"/>
              <a:gd name="connsiteY282" fmla="*/ 114300 h 5543550"/>
              <a:gd name="connsiteX283" fmla="*/ 3581400 w 5734050"/>
              <a:gd name="connsiteY283" fmla="*/ 66675 h 5543550"/>
              <a:gd name="connsiteX284" fmla="*/ 3524250 w 5734050"/>
              <a:gd name="connsiteY284" fmla="*/ 47625 h 5543550"/>
              <a:gd name="connsiteX285" fmla="*/ 3438525 w 5734050"/>
              <a:gd name="connsiteY285" fmla="*/ 9525 h 5543550"/>
              <a:gd name="connsiteX286" fmla="*/ 3409950 w 5734050"/>
              <a:gd name="connsiteY286" fmla="*/ 0 h 5543550"/>
              <a:gd name="connsiteX287" fmla="*/ 3238500 w 5734050"/>
              <a:gd name="connsiteY287" fmla="*/ 9525 h 5543550"/>
              <a:gd name="connsiteX288" fmla="*/ 3209925 w 5734050"/>
              <a:gd name="connsiteY288" fmla="*/ 19050 h 5543550"/>
              <a:gd name="connsiteX289" fmla="*/ 3171825 w 5734050"/>
              <a:gd name="connsiteY289" fmla="*/ 28575 h 5543550"/>
              <a:gd name="connsiteX290" fmla="*/ 3095625 w 5734050"/>
              <a:gd name="connsiteY290" fmla="*/ 952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5734050" h="5543550">
                <a:moveTo>
                  <a:pt x="3095625" y="95250"/>
                </a:moveTo>
                <a:lnTo>
                  <a:pt x="3095625" y="95250"/>
                </a:lnTo>
                <a:cubicBezTo>
                  <a:pt x="3073400" y="111125"/>
                  <a:pt x="3052998" y="129926"/>
                  <a:pt x="3028950" y="142875"/>
                </a:cubicBezTo>
                <a:cubicBezTo>
                  <a:pt x="3011270" y="152395"/>
                  <a:pt x="2990850" y="155575"/>
                  <a:pt x="2971800" y="161925"/>
                </a:cubicBezTo>
                <a:lnTo>
                  <a:pt x="2943225" y="171450"/>
                </a:lnTo>
                <a:cubicBezTo>
                  <a:pt x="2888017" y="226658"/>
                  <a:pt x="2946109" y="179133"/>
                  <a:pt x="2867025" y="209550"/>
                </a:cubicBezTo>
                <a:cubicBezTo>
                  <a:pt x="2840520" y="219744"/>
                  <a:pt x="2816225" y="234950"/>
                  <a:pt x="2790825" y="247650"/>
                </a:cubicBezTo>
                <a:cubicBezTo>
                  <a:pt x="2778125" y="254000"/>
                  <a:pt x="2766195" y="262210"/>
                  <a:pt x="2752725" y="266700"/>
                </a:cubicBezTo>
                <a:cubicBezTo>
                  <a:pt x="2743200" y="269875"/>
                  <a:pt x="2733130" y="271735"/>
                  <a:pt x="2724150" y="276225"/>
                </a:cubicBezTo>
                <a:cubicBezTo>
                  <a:pt x="2713911" y="281345"/>
                  <a:pt x="2705814" y="290155"/>
                  <a:pt x="2695575" y="295275"/>
                </a:cubicBezTo>
                <a:cubicBezTo>
                  <a:pt x="2686595" y="299765"/>
                  <a:pt x="2675980" y="300310"/>
                  <a:pt x="2667000" y="304800"/>
                </a:cubicBezTo>
                <a:cubicBezTo>
                  <a:pt x="2656761" y="309920"/>
                  <a:pt x="2648364" y="318170"/>
                  <a:pt x="2638425" y="323850"/>
                </a:cubicBezTo>
                <a:cubicBezTo>
                  <a:pt x="2626097" y="330895"/>
                  <a:pt x="2612653" y="335855"/>
                  <a:pt x="2600325" y="342900"/>
                </a:cubicBezTo>
                <a:cubicBezTo>
                  <a:pt x="2590386" y="348580"/>
                  <a:pt x="2581989" y="356830"/>
                  <a:pt x="2571750" y="361950"/>
                </a:cubicBezTo>
                <a:cubicBezTo>
                  <a:pt x="2562770" y="366440"/>
                  <a:pt x="2552403" y="367520"/>
                  <a:pt x="2543175" y="371475"/>
                </a:cubicBezTo>
                <a:cubicBezTo>
                  <a:pt x="2530124" y="377068"/>
                  <a:pt x="2518370" y="385539"/>
                  <a:pt x="2505075" y="390525"/>
                </a:cubicBezTo>
                <a:cubicBezTo>
                  <a:pt x="2489702" y="396290"/>
                  <a:pt x="2432282" y="406989"/>
                  <a:pt x="2419350" y="409575"/>
                </a:cubicBezTo>
                <a:cubicBezTo>
                  <a:pt x="2409825" y="419100"/>
                  <a:pt x="2403038" y="432576"/>
                  <a:pt x="2390775" y="438150"/>
                </a:cubicBezTo>
                <a:cubicBezTo>
                  <a:pt x="2366940" y="448984"/>
                  <a:pt x="2314575" y="457200"/>
                  <a:pt x="2314575" y="457200"/>
                </a:cubicBezTo>
                <a:cubicBezTo>
                  <a:pt x="2305050" y="463550"/>
                  <a:pt x="2296522" y="471741"/>
                  <a:pt x="2286000" y="476250"/>
                </a:cubicBezTo>
                <a:cubicBezTo>
                  <a:pt x="2158689" y="530812"/>
                  <a:pt x="2321271" y="448961"/>
                  <a:pt x="2219325" y="495300"/>
                </a:cubicBezTo>
                <a:cubicBezTo>
                  <a:pt x="2112452" y="543879"/>
                  <a:pt x="2180203" y="525984"/>
                  <a:pt x="2095500" y="542925"/>
                </a:cubicBezTo>
                <a:cubicBezTo>
                  <a:pt x="2066802" y="562057"/>
                  <a:pt x="2062662" y="566523"/>
                  <a:pt x="2028825" y="581025"/>
                </a:cubicBezTo>
                <a:cubicBezTo>
                  <a:pt x="2019597" y="584980"/>
                  <a:pt x="2009478" y="586595"/>
                  <a:pt x="2000250" y="590550"/>
                </a:cubicBezTo>
                <a:cubicBezTo>
                  <a:pt x="1930518" y="620435"/>
                  <a:pt x="1994294" y="601564"/>
                  <a:pt x="1924050" y="619125"/>
                </a:cubicBezTo>
                <a:cubicBezTo>
                  <a:pt x="1914525" y="625475"/>
                  <a:pt x="1905714" y="633055"/>
                  <a:pt x="1895475" y="638175"/>
                </a:cubicBezTo>
                <a:cubicBezTo>
                  <a:pt x="1813828" y="678998"/>
                  <a:pt x="1880448" y="635876"/>
                  <a:pt x="1809750" y="676275"/>
                </a:cubicBezTo>
                <a:cubicBezTo>
                  <a:pt x="1799811" y="681955"/>
                  <a:pt x="1791933" y="691413"/>
                  <a:pt x="1781175" y="695325"/>
                </a:cubicBezTo>
                <a:cubicBezTo>
                  <a:pt x="1756570" y="704272"/>
                  <a:pt x="1728393" y="702666"/>
                  <a:pt x="1704975" y="714375"/>
                </a:cubicBezTo>
                <a:cubicBezTo>
                  <a:pt x="1692275" y="720725"/>
                  <a:pt x="1679203" y="726380"/>
                  <a:pt x="1666875" y="733425"/>
                </a:cubicBezTo>
                <a:cubicBezTo>
                  <a:pt x="1656936" y="739105"/>
                  <a:pt x="1648539" y="747355"/>
                  <a:pt x="1638300" y="752475"/>
                </a:cubicBezTo>
                <a:cubicBezTo>
                  <a:pt x="1623007" y="760121"/>
                  <a:pt x="1606199" y="764360"/>
                  <a:pt x="1590675" y="771525"/>
                </a:cubicBezTo>
                <a:cubicBezTo>
                  <a:pt x="1564891" y="783425"/>
                  <a:pt x="1541416" y="800645"/>
                  <a:pt x="1514475" y="809625"/>
                </a:cubicBezTo>
                <a:cubicBezTo>
                  <a:pt x="1495425" y="815975"/>
                  <a:pt x="1475286" y="819695"/>
                  <a:pt x="1457325" y="828675"/>
                </a:cubicBezTo>
                <a:cubicBezTo>
                  <a:pt x="1407516" y="853579"/>
                  <a:pt x="1433000" y="844281"/>
                  <a:pt x="1381125" y="857250"/>
                </a:cubicBezTo>
                <a:cubicBezTo>
                  <a:pt x="1323217" y="895856"/>
                  <a:pt x="1384744" y="859465"/>
                  <a:pt x="1314450" y="885825"/>
                </a:cubicBezTo>
                <a:cubicBezTo>
                  <a:pt x="1301155" y="890811"/>
                  <a:pt x="1289645" y="899889"/>
                  <a:pt x="1276350" y="904875"/>
                </a:cubicBezTo>
                <a:cubicBezTo>
                  <a:pt x="1264093" y="909472"/>
                  <a:pt x="1250507" y="909803"/>
                  <a:pt x="1238250" y="914400"/>
                </a:cubicBezTo>
                <a:cubicBezTo>
                  <a:pt x="1138632" y="951757"/>
                  <a:pt x="1259847" y="918526"/>
                  <a:pt x="1162050" y="942975"/>
                </a:cubicBezTo>
                <a:cubicBezTo>
                  <a:pt x="1081038" y="1003734"/>
                  <a:pt x="1166102" y="947637"/>
                  <a:pt x="1085850" y="981075"/>
                </a:cubicBezTo>
                <a:cubicBezTo>
                  <a:pt x="1059636" y="991997"/>
                  <a:pt x="1035050" y="1006475"/>
                  <a:pt x="1009650" y="1019175"/>
                </a:cubicBezTo>
                <a:cubicBezTo>
                  <a:pt x="996950" y="1025525"/>
                  <a:pt x="985639" y="1036464"/>
                  <a:pt x="971550" y="1038225"/>
                </a:cubicBezTo>
                <a:lnTo>
                  <a:pt x="895350" y="1047750"/>
                </a:lnTo>
                <a:cubicBezTo>
                  <a:pt x="885825" y="1050925"/>
                  <a:pt x="876003" y="1053320"/>
                  <a:pt x="866775" y="1057275"/>
                </a:cubicBezTo>
                <a:cubicBezTo>
                  <a:pt x="853724" y="1062868"/>
                  <a:pt x="842145" y="1071835"/>
                  <a:pt x="828675" y="1076325"/>
                </a:cubicBezTo>
                <a:cubicBezTo>
                  <a:pt x="803837" y="1084604"/>
                  <a:pt x="777313" y="1087096"/>
                  <a:pt x="752475" y="1095375"/>
                </a:cubicBezTo>
                <a:lnTo>
                  <a:pt x="695325" y="1114425"/>
                </a:lnTo>
                <a:cubicBezTo>
                  <a:pt x="676275" y="1120775"/>
                  <a:pt x="656136" y="1124495"/>
                  <a:pt x="638175" y="1133475"/>
                </a:cubicBezTo>
                <a:cubicBezTo>
                  <a:pt x="625475" y="1139825"/>
                  <a:pt x="612403" y="1145480"/>
                  <a:pt x="600075" y="1152525"/>
                </a:cubicBezTo>
                <a:cubicBezTo>
                  <a:pt x="590136" y="1158205"/>
                  <a:pt x="582022" y="1167066"/>
                  <a:pt x="571500" y="1171575"/>
                </a:cubicBezTo>
                <a:cubicBezTo>
                  <a:pt x="534228" y="1187549"/>
                  <a:pt x="514666" y="1174539"/>
                  <a:pt x="476250" y="1200150"/>
                </a:cubicBezTo>
                <a:cubicBezTo>
                  <a:pt x="457200" y="1212850"/>
                  <a:pt x="440820" y="1231010"/>
                  <a:pt x="419100" y="1238250"/>
                </a:cubicBezTo>
                <a:cubicBezTo>
                  <a:pt x="400050" y="1244600"/>
                  <a:pt x="378658" y="1246161"/>
                  <a:pt x="361950" y="1257300"/>
                </a:cubicBezTo>
                <a:cubicBezTo>
                  <a:pt x="352425" y="1263650"/>
                  <a:pt x="342690" y="1269696"/>
                  <a:pt x="333375" y="1276350"/>
                </a:cubicBezTo>
                <a:cubicBezTo>
                  <a:pt x="320457" y="1285577"/>
                  <a:pt x="308737" y="1296511"/>
                  <a:pt x="295275" y="1304925"/>
                </a:cubicBezTo>
                <a:cubicBezTo>
                  <a:pt x="283234" y="1312450"/>
                  <a:pt x="270226" y="1318382"/>
                  <a:pt x="257175" y="1323975"/>
                </a:cubicBezTo>
                <a:cubicBezTo>
                  <a:pt x="247947" y="1327930"/>
                  <a:pt x="237377" y="1328624"/>
                  <a:pt x="228600" y="1333500"/>
                </a:cubicBezTo>
                <a:cubicBezTo>
                  <a:pt x="208586" y="1344619"/>
                  <a:pt x="187639" y="1355411"/>
                  <a:pt x="171450" y="1371600"/>
                </a:cubicBezTo>
                <a:lnTo>
                  <a:pt x="114300" y="1428750"/>
                </a:lnTo>
                <a:cubicBezTo>
                  <a:pt x="84561" y="1517967"/>
                  <a:pt x="133279" y="1386011"/>
                  <a:pt x="76200" y="1485900"/>
                </a:cubicBezTo>
                <a:cubicBezTo>
                  <a:pt x="69705" y="1497266"/>
                  <a:pt x="70271" y="1511413"/>
                  <a:pt x="66675" y="1524000"/>
                </a:cubicBezTo>
                <a:cubicBezTo>
                  <a:pt x="63917" y="1533654"/>
                  <a:pt x="59908" y="1542921"/>
                  <a:pt x="57150" y="1552575"/>
                </a:cubicBezTo>
                <a:cubicBezTo>
                  <a:pt x="53554" y="1565162"/>
                  <a:pt x="51387" y="1578136"/>
                  <a:pt x="47625" y="1590675"/>
                </a:cubicBezTo>
                <a:cubicBezTo>
                  <a:pt x="41855" y="1609909"/>
                  <a:pt x="33445" y="1628344"/>
                  <a:pt x="28575" y="1647825"/>
                </a:cubicBezTo>
                <a:cubicBezTo>
                  <a:pt x="-1202" y="1766932"/>
                  <a:pt x="36854" y="1618847"/>
                  <a:pt x="9525" y="1714500"/>
                </a:cubicBezTo>
                <a:cubicBezTo>
                  <a:pt x="5929" y="1727087"/>
                  <a:pt x="3175" y="1739900"/>
                  <a:pt x="0" y="1752600"/>
                </a:cubicBezTo>
                <a:cubicBezTo>
                  <a:pt x="3175" y="1819275"/>
                  <a:pt x="4202" y="1886087"/>
                  <a:pt x="9525" y="1952625"/>
                </a:cubicBezTo>
                <a:cubicBezTo>
                  <a:pt x="11179" y="1973303"/>
                  <a:pt x="22815" y="1999138"/>
                  <a:pt x="28575" y="2019300"/>
                </a:cubicBezTo>
                <a:cubicBezTo>
                  <a:pt x="32171" y="2031887"/>
                  <a:pt x="32943" y="2045368"/>
                  <a:pt x="38100" y="2057400"/>
                </a:cubicBezTo>
                <a:cubicBezTo>
                  <a:pt x="42609" y="2067922"/>
                  <a:pt x="52030" y="2075736"/>
                  <a:pt x="57150" y="2085975"/>
                </a:cubicBezTo>
                <a:cubicBezTo>
                  <a:pt x="61640" y="2094955"/>
                  <a:pt x="62185" y="2105570"/>
                  <a:pt x="66675" y="2114550"/>
                </a:cubicBezTo>
                <a:cubicBezTo>
                  <a:pt x="71795" y="2124789"/>
                  <a:pt x="80605" y="2132886"/>
                  <a:pt x="85725" y="2143125"/>
                </a:cubicBezTo>
                <a:cubicBezTo>
                  <a:pt x="90215" y="2152105"/>
                  <a:pt x="89681" y="2163346"/>
                  <a:pt x="95250" y="2171700"/>
                </a:cubicBezTo>
                <a:cubicBezTo>
                  <a:pt x="102722" y="2182908"/>
                  <a:pt x="115995" y="2189314"/>
                  <a:pt x="123825" y="2200275"/>
                </a:cubicBezTo>
                <a:cubicBezTo>
                  <a:pt x="132078" y="2211829"/>
                  <a:pt x="135830" y="2226047"/>
                  <a:pt x="142875" y="2238375"/>
                </a:cubicBezTo>
                <a:cubicBezTo>
                  <a:pt x="148555" y="2248314"/>
                  <a:pt x="156245" y="2257011"/>
                  <a:pt x="161925" y="2266950"/>
                </a:cubicBezTo>
                <a:cubicBezTo>
                  <a:pt x="175724" y="2291098"/>
                  <a:pt x="181460" y="2312739"/>
                  <a:pt x="200025" y="2333625"/>
                </a:cubicBezTo>
                <a:cubicBezTo>
                  <a:pt x="217923" y="2353761"/>
                  <a:pt x="238125" y="2371725"/>
                  <a:pt x="257175" y="2390775"/>
                </a:cubicBezTo>
                <a:cubicBezTo>
                  <a:pt x="306500" y="2440100"/>
                  <a:pt x="280907" y="2418099"/>
                  <a:pt x="333375" y="2457450"/>
                </a:cubicBezTo>
                <a:cubicBezTo>
                  <a:pt x="336550" y="2466975"/>
                  <a:pt x="335800" y="2478925"/>
                  <a:pt x="342900" y="2486025"/>
                </a:cubicBezTo>
                <a:cubicBezTo>
                  <a:pt x="416622" y="2559747"/>
                  <a:pt x="374726" y="2503706"/>
                  <a:pt x="428625" y="2533650"/>
                </a:cubicBezTo>
                <a:cubicBezTo>
                  <a:pt x="448639" y="2544769"/>
                  <a:pt x="464055" y="2564510"/>
                  <a:pt x="485775" y="2571750"/>
                </a:cubicBezTo>
                <a:cubicBezTo>
                  <a:pt x="495300" y="2574925"/>
                  <a:pt x="505370" y="2576785"/>
                  <a:pt x="514350" y="2581275"/>
                </a:cubicBezTo>
                <a:cubicBezTo>
                  <a:pt x="524589" y="2586395"/>
                  <a:pt x="532464" y="2595676"/>
                  <a:pt x="542925" y="2600325"/>
                </a:cubicBezTo>
                <a:cubicBezTo>
                  <a:pt x="660169" y="2652433"/>
                  <a:pt x="549514" y="2595652"/>
                  <a:pt x="638175" y="2628900"/>
                </a:cubicBezTo>
                <a:cubicBezTo>
                  <a:pt x="651470" y="2633886"/>
                  <a:pt x="663947" y="2640905"/>
                  <a:pt x="676275" y="2647950"/>
                </a:cubicBezTo>
                <a:cubicBezTo>
                  <a:pt x="686214" y="2653630"/>
                  <a:pt x="693885" y="2663711"/>
                  <a:pt x="704850" y="2667000"/>
                </a:cubicBezTo>
                <a:cubicBezTo>
                  <a:pt x="726354" y="2673451"/>
                  <a:pt x="749300" y="2673350"/>
                  <a:pt x="771525" y="2676525"/>
                </a:cubicBezTo>
                <a:cubicBezTo>
                  <a:pt x="790575" y="2682875"/>
                  <a:pt x="810714" y="2686595"/>
                  <a:pt x="828675" y="2695575"/>
                </a:cubicBezTo>
                <a:cubicBezTo>
                  <a:pt x="862542" y="2712508"/>
                  <a:pt x="862648" y="2714807"/>
                  <a:pt x="895350" y="2724150"/>
                </a:cubicBezTo>
                <a:cubicBezTo>
                  <a:pt x="941112" y="2737225"/>
                  <a:pt x="987940" y="2741205"/>
                  <a:pt x="1028700" y="2771775"/>
                </a:cubicBezTo>
                <a:cubicBezTo>
                  <a:pt x="1041400" y="2781300"/>
                  <a:pt x="1052601" y="2793250"/>
                  <a:pt x="1066800" y="2800350"/>
                </a:cubicBezTo>
                <a:cubicBezTo>
                  <a:pt x="1224541" y="2879220"/>
                  <a:pt x="1017316" y="2748311"/>
                  <a:pt x="1181100" y="2857500"/>
                </a:cubicBezTo>
                <a:cubicBezTo>
                  <a:pt x="1252046" y="2904798"/>
                  <a:pt x="1164911" y="2844009"/>
                  <a:pt x="1238250" y="2905125"/>
                </a:cubicBezTo>
                <a:cubicBezTo>
                  <a:pt x="1266492" y="2928660"/>
                  <a:pt x="1271653" y="2923262"/>
                  <a:pt x="1304925" y="2943225"/>
                </a:cubicBezTo>
                <a:cubicBezTo>
                  <a:pt x="1324558" y="2955005"/>
                  <a:pt x="1343025" y="2968625"/>
                  <a:pt x="1362075" y="2981325"/>
                </a:cubicBezTo>
                <a:lnTo>
                  <a:pt x="1390650" y="3000375"/>
                </a:lnTo>
                <a:cubicBezTo>
                  <a:pt x="1397000" y="3009900"/>
                  <a:pt x="1400761" y="3021799"/>
                  <a:pt x="1409700" y="3028950"/>
                </a:cubicBezTo>
                <a:cubicBezTo>
                  <a:pt x="1417540" y="3035222"/>
                  <a:pt x="1429558" y="3033494"/>
                  <a:pt x="1438275" y="3038475"/>
                </a:cubicBezTo>
                <a:cubicBezTo>
                  <a:pt x="1452058" y="3046351"/>
                  <a:pt x="1465150" y="3055825"/>
                  <a:pt x="1476375" y="3067050"/>
                </a:cubicBezTo>
                <a:cubicBezTo>
                  <a:pt x="1484470" y="3075145"/>
                  <a:pt x="1486486" y="3088474"/>
                  <a:pt x="1495425" y="3095625"/>
                </a:cubicBezTo>
                <a:cubicBezTo>
                  <a:pt x="1503265" y="3101897"/>
                  <a:pt x="1514772" y="3101195"/>
                  <a:pt x="1524000" y="3105150"/>
                </a:cubicBezTo>
                <a:cubicBezTo>
                  <a:pt x="1537051" y="3110743"/>
                  <a:pt x="1549924" y="3116895"/>
                  <a:pt x="1562100" y="3124200"/>
                </a:cubicBezTo>
                <a:cubicBezTo>
                  <a:pt x="1581733" y="3135980"/>
                  <a:pt x="1597530" y="3155060"/>
                  <a:pt x="1619250" y="3162300"/>
                </a:cubicBezTo>
                <a:cubicBezTo>
                  <a:pt x="1660244" y="3175965"/>
                  <a:pt x="1638085" y="3169390"/>
                  <a:pt x="1685925" y="3181350"/>
                </a:cubicBezTo>
                <a:lnTo>
                  <a:pt x="1743075" y="3219450"/>
                </a:lnTo>
                <a:cubicBezTo>
                  <a:pt x="1752600" y="3225800"/>
                  <a:pt x="1760544" y="3235724"/>
                  <a:pt x="1771650" y="3238500"/>
                </a:cubicBezTo>
                <a:cubicBezTo>
                  <a:pt x="1810405" y="3248189"/>
                  <a:pt x="1812272" y="3245728"/>
                  <a:pt x="1847850" y="3267075"/>
                </a:cubicBezTo>
                <a:cubicBezTo>
                  <a:pt x="1929730" y="3316203"/>
                  <a:pt x="1876098" y="3295541"/>
                  <a:pt x="1933575" y="3314700"/>
                </a:cubicBezTo>
                <a:cubicBezTo>
                  <a:pt x="1958230" y="3339355"/>
                  <a:pt x="1985121" y="3369982"/>
                  <a:pt x="2019300" y="3381375"/>
                </a:cubicBezTo>
                <a:cubicBezTo>
                  <a:pt x="2028825" y="3384550"/>
                  <a:pt x="2038895" y="3386410"/>
                  <a:pt x="2047875" y="3390900"/>
                </a:cubicBezTo>
                <a:cubicBezTo>
                  <a:pt x="2077359" y="3405642"/>
                  <a:pt x="2084349" y="3421267"/>
                  <a:pt x="2114550" y="3438525"/>
                </a:cubicBezTo>
                <a:cubicBezTo>
                  <a:pt x="2165255" y="3467499"/>
                  <a:pt x="2121921" y="3424432"/>
                  <a:pt x="2171700" y="3467100"/>
                </a:cubicBezTo>
                <a:cubicBezTo>
                  <a:pt x="2185337" y="3478789"/>
                  <a:pt x="2194856" y="3495237"/>
                  <a:pt x="2209800" y="3505200"/>
                </a:cubicBezTo>
                <a:cubicBezTo>
                  <a:pt x="2233429" y="3520952"/>
                  <a:pt x="2286000" y="3543300"/>
                  <a:pt x="2286000" y="3543300"/>
                </a:cubicBezTo>
                <a:cubicBezTo>
                  <a:pt x="2295525" y="3556000"/>
                  <a:pt x="2303350" y="3570175"/>
                  <a:pt x="2314575" y="3581400"/>
                </a:cubicBezTo>
                <a:cubicBezTo>
                  <a:pt x="2328038" y="3594863"/>
                  <a:pt x="2366309" y="3612029"/>
                  <a:pt x="2381250" y="3619500"/>
                </a:cubicBezTo>
                <a:cubicBezTo>
                  <a:pt x="2387600" y="3629025"/>
                  <a:pt x="2391361" y="3640924"/>
                  <a:pt x="2400300" y="3648075"/>
                </a:cubicBezTo>
                <a:cubicBezTo>
                  <a:pt x="2408140" y="3654347"/>
                  <a:pt x="2420521" y="3652031"/>
                  <a:pt x="2428875" y="3657600"/>
                </a:cubicBezTo>
                <a:cubicBezTo>
                  <a:pt x="2440083" y="3665072"/>
                  <a:pt x="2447102" y="3677551"/>
                  <a:pt x="2457450" y="3686175"/>
                </a:cubicBezTo>
                <a:cubicBezTo>
                  <a:pt x="2466244" y="3693504"/>
                  <a:pt x="2477930" y="3697130"/>
                  <a:pt x="2486025" y="3705225"/>
                </a:cubicBezTo>
                <a:cubicBezTo>
                  <a:pt x="2497250" y="3716450"/>
                  <a:pt x="2503375" y="3732100"/>
                  <a:pt x="2514600" y="3743325"/>
                </a:cubicBezTo>
                <a:cubicBezTo>
                  <a:pt x="2525825" y="3754550"/>
                  <a:pt x="2541475" y="3760675"/>
                  <a:pt x="2552700" y="3771900"/>
                </a:cubicBezTo>
                <a:cubicBezTo>
                  <a:pt x="2560795" y="3779995"/>
                  <a:pt x="2564421" y="3791681"/>
                  <a:pt x="2571750" y="3800475"/>
                </a:cubicBezTo>
                <a:cubicBezTo>
                  <a:pt x="2594669" y="3827977"/>
                  <a:pt x="2600803" y="3829369"/>
                  <a:pt x="2628900" y="3848100"/>
                </a:cubicBezTo>
                <a:cubicBezTo>
                  <a:pt x="2679700" y="3924300"/>
                  <a:pt x="2613025" y="3832225"/>
                  <a:pt x="2676525" y="3895725"/>
                </a:cubicBezTo>
                <a:cubicBezTo>
                  <a:pt x="2768740" y="3987940"/>
                  <a:pt x="2648700" y="3881384"/>
                  <a:pt x="2724150" y="3971925"/>
                </a:cubicBezTo>
                <a:cubicBezTo>
                  <a:pt x="2731479" y="3980719"/>
                  <a:pt x="2743200" y="3984625"/>
                  <a:pt x="2752725" y="3990975"/>
                </a:cubicBezTo>
                <a:cubicBezTo>
                  <a:pt x="2800993" y="4087512"/>
                  <a:pt x="2735686" y="3971096"/>
                  <a:pt x="2809875" y="4057650"/>
                </a:cubicBezTo>
                <a:cubicBezTo>
                  <a:pt x="2819116" y="4068431"/>
                  <a:pt x="2820672" y="4084196"/>
                  <a:pt x="2828925" y="4095750"/>
                </a:cubicBezTo>
                <a:cubicBezTo>
                  <a:pt x="2836755" y="4106711"/>
                  <a:pt x="2849670" y="4113364"/>
                  <a:pt x="2857500" y="4124325"/>
                </a:cubicBezTo>
                <a:cubicBezTo>
                  <a:pt x="2865753" y="4135879"/>
                  <a:pt x="2869505" y="4150097"/>
                  <a:pt x="2876550" y="4162425"/>
                </a:cubicBezTo>
                <a:cubicBezTo>
                  <a:pt x="2882230" y="4172364"/>
                  <a:pt x="2889533" y="4181292"/>
                  <a:pt x="2895600" y="4191000"/>
                </a:cubicBezTo>
                <a:cubicBezTo>
                  <a:pt x="2905412" y="4206699"/>
                  <a:pt x="2914236" y="4223006"/>
                  <a:pt x="2924175" y="4238625"/>
                </a:cubicBezTo>
                <a:cubicBezTo>
                  <a:pt x="2936467" y="4257941"/>
                  <a:pt x="2952036" y="4275297"/>
                  <a:pt x="2962275" y="4295775"/>
                </a:cubicBezTo>
                <a:cubicBezTo>
                  <a:pt x="2974975" y="4321175"/>
                  <a:pt x="2984623" y="4348346"/>
                  <a:pt x="3000375" y="4371975"/>
                </a:cubicBezTo>
                <a:cubicBezTo>
                  <a:pt x="3028231" y="4413759"/>
                  <a:pt x="3012556" y="4391392"/>
                  <a:pt x="3048000" y="4438650"/>
                </a:cubicBezTo>
                <a:cubicBezTo>
                  <a:pt x="3069839" y="4504168"/>
                  <a:pt x="3039968" y="4424594"/>
                  <a:pt x="3086100" y="4505325"/>
                </a:cubicBezTo>
                <a:cubicBezTo>
                  <a:pt x="3112580" y="4551664"/>
                  <a:pt x="3074852" y="4517674"/>
                  <a:pt x="3114675" y="4562475"/>
                </a:cubicBezTo>
                <a:cubicBezTo>
                  <a:pt x="3201668" y="4660342"/>
                  <a:pt x="3147640" y="4583347"/>
                  <a:pt x="3190875" y="4648200"/>
                </a:cubicBezTo>
                <a:cubicBezTo>
                  <a:pt x="3194050" y="4660900"/>
                  <a:pt x="3193138" y="4675408"/>
                  <a:pt x="3200400" y="4686300"/>
                </a:cubicBezTo>
                <a:cubicBezTo>
                  <a:pt x="3206750" y="4695825"/>
                  <a:pt x="3220880" y="4697255"/>
                  <a:pt x="3228975" y="4705350"/>
                </a:cubicBezTo>
                <a:cubicBezTo>
                  <a:pt x="3237070" y="4713445"/>
                  <a:pt x="3240696" y="4725131"/>
                  <a:pt x="3248025" y="4733925"/>
                </a:cubicBezTo>
                <a:cubicBezTo>
                  <a:pt x="3256649" y="4744273"/>
                  <a:pt x="3267075" y="4752975"/>
                  <a:pt x="3276600" y="4762500"/>
                </a:cubicBezTo>
                <a:cubicBezTo>
                  <a:pt x="3279775" y="4772025"/>
                  <a:pt x="3280556" y="4782721"/>
                  <a:pt x="3286125" y="4791075"/>
                </a:cubicBezTo>
                <a:cubicBezTo>
                  <a:pt x="3300793" y="4813077"/>
                  <a:pt x="3322190" y="4824643"/>
                  <a:pt x="3343275" y="4838700"/>
                </a:cubicBezTo>
                <a:cubicBezTo>
                  <a:pt x="3358365" y="4868880"/>
                  <a:pt x="3366170" y="4890170"/>
                  <a:pt x="3390900" y="4914900"/>
                </a:cubicBezTo>
                <a:cubicBezTo>
                  <a:pt x="3425215" y="4949215"/>
                  <a:pt x="3425125" y="4935483"/>
                  <a:pt x="3457575" y="4962525"/>
                </a:cubicBezTo>
                <a:cubicBezTo>
                  <a:pt x="3467923" y="4971149"/>
                  <a:pt x="3475517" y="4982830"/>
                  <a:pt x="3486150" y="4991100"/>
                </a:cubicBezTo>
                <a:cubicBezTo>
                  <a:pt x="3504222" y="5005156"/>
                  <a:pt x="3527111" y="5013011"/>
                  <a:pt x="3543300" y="5029200"/>
                </a:cubicBezTo>
                <a:cubicBezTo>
                  <a:pt x="3578975" y="5064875"/>
                  <a:pt x="3559096" y="5053515"/>
                  <a:pt x="3600450" y="5067300"/>
                </a:cubicBezTo>
                <a:cubicBezTo>
                  <a:pt x="3619500" y="5086350"/>
                  <a:pt x="3635184" y="5109506"/>
                  <a:pt x="3657600" y="5124450"/>
                </a:cubicBezTo>
                <a:lnTo>
                  <a:pt x="3714750" y="5162550"/>
                </a:lnTo>
                <a:cubicBezTo>
                  <a:pt x="3724275" y="5168900"/>
                  <a:pt x="3733086" y="5176480"/>
                  <a:pt x="3743325" y="5181600"/>
                </a:cubicBezTo>
                <a:cubicBezTo>
                  <a:pt x="3756025" y="5187950"/>
                  <a:pt x="3769871" y="5192397"/>
                  <a:pt x="3781425" y="5200650"/>
                </a:cubicBezTo>
                <a:cubicBezTo>
                  <a:pt x="3792386" y="5208480"/>
                  <a:pt x="3799652" y="5220601"/>
                  <a:pt x="3810000" y="5229225"/>
                </a:cubicBezTo>
                <a:cubicBezTo>
                  <a:pt x="3858680" y="5269791"/>
                  <a:pt x="3817409" y="5230668"/>
                  <a:pt x="3867150" y="5257800"/>
                </a:cubicBezTo>
                <a:cubicBezTo>
                  <a:pt x="3893446" y="5272143"/>
                  <a:pt x="3918428" y="5288810"/>
                  <a:pt x="3943350" y="5305425"/>
                </a:cubicBezTo>
                <a:cubicBezTo>
                  <a:pt x="3952875" y="5311775"/>
                  <a:pt x="3961403" y="5319966"/>
                  <a:pt x="3971925" y="5324475"/>
                </a:cubicBezTo>
                <a:cubicBezTo>
                  <a:pt x="3983957" y="5329632"/>
                  <a:pt x="3997325" y="5330825"/>
                  <a:pt x="4010025" y="5334000"/>
                </a:cubicBezTo>
                <a:cubicBezTo>
                  <a:pt x="4019550" y="5340350"/>
                  <a:pt x="4028361" y="5347930"/>
                  <a:pt x="4038600" y="5353050"/>
                </a:cubicBezTo>
                <a:cubicBezTo>
                  <a:pt x="4047580" y="5357540"/>
                  <a:pt x="4057774" y="5359050"/>
                  <a:pt x="4067175" y="5362575"/>
                </a:cubicBezTo>
                <a:cubicBezTo>
                  <a:pt x="4138910" y="5389476"/>
                  <a:pt x="4089059" y="5375190"/>
                  <a:pt x="4152900" y="5391150"/>
                </a:cubicBezTo>
                <a:cubicBezTo>
                  <a:pt x="4162425" y="5397500"/>
                  <a:pt x="4170908" y="5405797"/>
                  <a:pt x="4181475" y="5410200"/>
                </a:cubicBezTo>
                <a:cubicBezTo>
                  <a:pt x="4209279" y="5421785"/>
                  <a:pt x="4242138" y="5422067"/>
                  <a:pt x="4267200" y="5438775"/>
                </a:cubicBezTo>
                <a:cubicBezTo>
                  <a:pt x="4276725" y="5445125"/>
                  <a:pt x="4285314" y="5453176"/>
                  <a:pt x="4295775" y="5457825"/>
                </a:cubicBezTo>
                <a:cubicBezTo>
                  <a:pt x="4335325" y="5475403"/>
                  <a:pt x="4359806" y="5478251"/>
                  <a:pt x="4400550" y="5486400"/>
                </a:cubicBezTo>
                <a:cubicBezTo>
                  <a:pt x="4459737" y="5515993"/>
                  <a:pt x="4416229" y="5497683"/>
                  <a:pt x="4476750" y="5514975"/>
                </a:cubicBezTo>
                <a:cubicBezTo>
                  <a:pt x="4486404" y="5517733"/>
                  <a:pt x="4495542" y="5522242"/>
                  <a:pt x="4505325" y="5524500"/>
                </a:cubicBezTo>
                <a:cubicBezTo>
                  <a:pt x="4536875" y="5531781"/>
                  <a:pt x="4600575" y="5543550"/>
                  <a:pt x="4600575" y="5543550"/>
                </a:cubicBezTo>
                <a:cubicBezTo>
                  <a:pt x="4607138" y="5543045"/>
                  <a:pt x="4747256" y="5535931"/>
                  <a:pt x="4781550" y="5524500"/>
                </a:cubicBezTo>
                <a:cubicBezTo>
                  <a:pt x="4792410" y="5520880"/>
                  <a:pt x="4799886" y="5510570"/>
                  <a:pt x="4810125" y="5505450"/>
                </a:cubicBezTo>
                <a:cubicBezTo>
                  <a:pt x="4916986" y="5452020"/>
                  <a:pt x="4738057" y="5556157"/>
                  <a:pt x="4876800" y="5476875"/>
                </a:cubicBezTo>
                <a:cubicBezTo>
                  <a:pt x="4923818" y="5450008"/>
                  <a:pt x="4888959" y="5463322"/>
                  <a:pt x="4943475" y="5429250"/>
                </a:cubicBezTo>
                <a:cubicBezTo>
                  <a:pt x="4955516" y="5421725"/>
                  <a:pt x="4969534" y="5417725"/>
                  <a:pt x="4981575" y="5410200"/>
                </a:cubicBezTo>
                <a:cubicBezTo>
                  <a:pt x="5023738" y="5383848"/>
                  <a:pt x="5050189" y="5351111"/>
                  <a:pt x="5086350" y="5314950"/>
                </a:cubicBezTo>
                <a:cubicBezTo>
                  <a:pt x="5138825" y="5262475"/>
                  <a:pt x="5113230" y="5290875"/>
                  <a:pt x="5162550" y="5229225"/>
                </a:cubicBezTo>
                <a:cubicBezTo>
                  <a:pt x="5188671" y="5150862"/>
                  <a:pt x="5145975" y="5256500"/>
                  <a:pt x="5210175" y="5181600"/>
                </a:cubicBezTo>
                <a:cubicBezTo>
                  <a:pt x="5221302" y="5168618"/>
                  <a:pt x="5221579" y="5149268"/>
                  <a:pt x="5229225" y="5133975"/>
                </a:cubicBezTo>
                <a:cubicBezTo>
                  <a:pt x="5294597" y="5003232"/>
                  <a:pt x="5217976" y="5165136"/>
                  <a:pt x="5295900" y="5048250"/>
                </a:cubicBezTo>
                <a:cubicBezTo>
                  <a:pt x="5311652" y="5024621"/>
                  <a:pt x="5318949" y="4996132"/>
                  <a:pt x="5334000" y="4972050"/>
                </a:cubicBezTo>
                <a:cubicBezTo>
                  <a:pt x="5350827" y="4945126"/>
                  <a:pt x="5371792" y="4921016"/>
                  <a:pt x="5391150" y="4895850"/>
                </a:cubicBezTo>
                <a:cubicBezTo>
                  <a:pt x="5403545" y="4879736"/>
                  <a:pt x="5429250" y="4848225"/>
                  <a:pt x="5429250" y="4848225"/>
                </a:cubicBezTo>
                <a:cubicBezTo>
                  <a:pt x="5432425" y="4835525"/>
                  <a:pt x="5433458" y="4822088"/>
                  <a:pt x="5438775" y="4810125"/>
                </a:cubicBezTo>
                <a:cubicBezTo>
                  <a:pt x="5449605" y="4785758"/>
                  <a:pt x="5471695" y="4757452"/>
                  <a:pt x="5486400" y="4733925"/>
                </a:cubicBezTo>
                <a:cubicBezTo>
                  <a:pt x="5496212" y="4718226"/>
                  <a:pt x="5505450" y="4702175"/>
                  <a:pt x="5514975" y="4686300"/>
                </a:cubicBezTo>
                <a:cubicBezTo>
                  <a:pt x="5518150" y="4673600"/>
                  <a:pt x="5520904" y="4660787"/>
                  <a:pt x="5524500" y="4648200"/>
                </a:cubicBezTo>
                <a:cubicBezTo>
                  <a:pt x="5527258" y="4638546"/>
                  <a:pt x="5531590" y="4629365"/>
                  <a:pt x="5534025" y="4619625"/>
                </a:cubicBezTo>
                <a:cubicBezTo>
                  <a:pt x="5537952" y="4603919"/>
                  <a:pt x="5540038" y="4587804"/>
                  <a:pt x="5543550" y="4572000"/>
                </a:cubicBezTo>
                <a:cubicBezTo>
                  <a:pt x="5546390" y="4559221"/>
                  <a:pt x="5549900" y="4546600"/>
                  <a:pt x="5553075" y="4533900"/>
                </a:cubicBezTo>
                <a:cubicBezTo>
                  <a:pt x="5549900" y="4479925"/>
                  <a:pt x="5548234" y="4425840"/>
                  <a:pt x="5543550" y="4371975"/>
                </a:cubicBezTo>
                <a:cubicBezTo>
                  <a:pt x="5541877" y="4352735"/>
                  <a:pt x="5540132" y="4333147"/>
                  <a:pt x="5534025" y="4314825"/>
                </a:cubicBezTo>
                <a:cubicBezTo>
                  <a:pt x="5530405" y="4303965"/>
                  <a:pt x="5520095" y="4296489"/>
                  <a:pt x="5514975" y="4286250"/>
                </a:cubicBezTo>
                <a:cubicBezTo>
                  <a:pt x="5507329" y="4270957"/>
                  <a:pt x="5501928" y="4254634"/>
                  <a:pt x="5495925" y="4238625"/>
                </a:cubicBezTo>
                <a:cubicBezTo>
                  <a:pt x="5492400" y="4229224"/>
                  <a:pt x="5491276" y="4218827"/>
                  <a:pt x="5486400" y="4210050"/>
                </a:cubicBezTo>
                <a:cubicBezTo>
                  <a:pt x="5475281" y="4190036"/>
                  <a:pt x="5458539" y="4173378"/>
                  <a:pt x="5448300" y="4152900"/>
                </a:cubicBezTo>
                <a:cubicBezTo>
                  <a:pt x="5441950" y="4140200"/>
                  <a:pt x="5437503" y="4126354"/>
                  <a:pt x="5429250" y="4114800"/>
                </a:cubicBezTo>
                <a:cubicBezTo>
                  <a:pt x="5421420" y="4103839"/>
                  <a:pt x="5408505" y="4097186"/>
                  <a:pt x="5400675" y="4086225"/>
                </a:cubicBezTo>
                <a:cubicBezTo>
                  <a:pt x="5346702" y="4010663"/>
                  <a:pt x="5407634" y="4081735"/>
                  <a:pt x="5372100" y="4019550"/>
                </a:cubicBezTo>
                <a:cubicBezTo>
                  <a:pt x="5364224" y="4005767"/>
                  <a:pt x="5353050" y="3994150"/>
                  <a:pt x="5343525" y="3981450"/>
                </a:cubicBezTo>
                <a:cubicBezTo>
                  <a:pt x="5340350" y="3971925"/>
                  <a:pt x="5338490" y="3961855"/>
                  <a:pt x="5334000" y="3952875"/>
                </a:cubicBezTo>
                <a:cubicBezTo>
                  <a:pt x="5298073" y="3881020"/>
                  <a:pt x="5316599" y="3929567"/>
                  <a:pt x="5286375" y="3876675"/>
                </a:cubicBezTo>
                <a:cubicBezTo>
                  <a:pt x="5207093" y="3737932"/>
                  <a:pt x="5311230" y="3916861"/>
                  <a:pt x="5257800" y="3810000"/>
                </a:cubicBezTo>
                <a:cubicBezTo>
                  <a:pt x="5250317" y="3795035"/>
                  <a:pt x="5217366" y="3753392"/>
                  <a:pt x="5210175" y="3743325"/>
                </a:cubicBezTo>
                <a:cubicBezTo>
                  <a:pt x="5159630" y="3672562"/>
                  <a:pt x="5234182" y="3768571"/>
                  <a:pt x="5153025" y="3667125"/>
                </a:cubicBezTo>
                <a:cubicBezTo>
                  <a:pt x="5135709" y="3597860"/>
                  <a:pt x="5158778" y="3653828"/>
                  <a:pt x="5114925" y="3609975"/>
                </a:cubicBezTo>
                <a:cubicBezTo>
                  <a:pt x="5106830" y="3601880"/>
                  <a:pt x="5102529" y="3590715"/>
                  <a:pt x="5095875" y="3581400"/>
                </a:cubicBezTo>
                <a:cubicBezTo>
                  <a:pt x="5086648" y="3568482"/>
                  <a:pt x="5076825" y="3556000"/>
                  <a:pt x="5067300" y="3543300"/>
                </a:cubicBezTo>
                <a:cubicBezTo>
                  <a:pt x="5057611" y="3504545"/>
                  <a:pt x="5060072" y="3502678"/>
                  <a:pt x="5038725" y="3467100"/>
                </a:cubicBezTo>
                <a:cubicBezTo>
                  <a:pt x="5026945" y="3447467"/>
                  <a:pt x="5013325" y="3429000"/>
                  <a:pt x="5000625" y="3409950"/>
                </a:cubicBezTo>
                <a:cubicBezTo>
                  <a:pt x="4994275" y="3400425"/>
                  <a:pt x="4985195" y="3392235"/>
                  <a:pt x="4981575" y="3381375"/>
                </a:cubicBezTo>
                <a:cubicBezTo>
                  <a:pt x="4966196" y="3335237"/>
                  <a:pt x="4977216" y="3361409"/>
                  <a:pt x="4943475" y="3305175"/>
                </a:cubicBezTo>
                <a:cubicBezTo>
                  <a:pt x="4936928" y="3272439"/>
                  <a:pt x="4933393" y="3250837"/>
                  <a:pt x="4924425" y="3219450"/>
                </a:cubicBezTo>
                <a:cubicBezTo>
                  <a:pt x="4921667" y="3209796"/>
                  <a:pt x="4917335" y="3200615"/>
                  <a:pt x="4914900" y="3190875"/>
                </a:cubicBezTo>
                <a:lnTo>
                  <a:pt x="4895850" y="3114675"/>
                </a:lnTo>
                <a:cubicBezTo>
                  <a:pt x="4899025" y="3070225"/>
                  <a:pt x="4900454" y="3025616"/>
                  <a:pt x="4905375" y="2981325"/>
                </a:cubicBezTo>
                <a:cubicBezTo>
                  <a:pt x="4908082" y="2956962"/>
                  <a:pt x="4917857" y="2937638"/>
                  <a:pt x="4924425" y="2914650"/>
                </a:cubicBezTo>
                <a:cubicBezTo>
                  <a:pt x="4928021" y="2902063"/>
                  <a:pt x="4928096" y="2888259"/>
                  <a:pt x="4933950" y="2876550"/>
                </a:cubicBezTo>
                <a:cubicBezTo>
                  <a:pt x="4944189" y="2856072"/>
                  <a:pt x="4972050" y="2819400"/>
                  <a:pt x="4972050" y="2819400"/>
                </a:cubicBezTo>
                <a:cubicBezTo>
                  <a:pt x="4975225" y="2803525"/>
                  <a:pt x="4975891" y="2786934"/>
                  <a:pt x="4981575" y="2771775"/>
                </a:cubicBezTo>
                <a:cubicBezTo>
                  <a:pt x="4985595" y="2761056"/>
                  <a:pt x="4994558" y="2752908"/>
                  <a:pt x="5000625" y="2743200"/>
                </a:cubicBezTo>
                <a:cubicBezTo>
                  <a:pt x="5010437" y="2727501"/>
                  <a:pt x="5020209" y="2711759"/>
                  <a:pt x="5029200" y="2695575"/>
                </a:cubicBezTo>
                <a:cubicBezTo>
                  <a:pt x="5043434" y="2669953"/>
                  <a:pt x="5058019" y="2631791"/>
                  <a:pt x="5076825" y="2609850"/>
                </a:cubicBezTo>
                <a:cubicBezTo>
                  <a:pt x="5084275" y="2601158"/>
                  <a:pt x="5095875" y="2597150"/>
                  <a:pt x="5105400" y="2590800"/>
                </a:cubicBezTo>
                <a:cubicBezTo>
                  <a:pt x="5117045" y="2567509"/>
                  <a:pt x="5126671" y="2544320"/>
                  <a:pt x="5143500" y="2524125"/>
                </a:cubicBezTo>
                <a:cubicBezTo>
                  <a:pt x="5152124" y="2513777"/>
                  <a:pt x="5164245" y="2506511"/>
                  <a:pt x="5172075" y="2495550"/>
                </a:cubicBezTo>
                <a:cubicBezTo>
                  <a:pt x="5234760" y="2407791"/>
                  <a:pt x="5145404" y="2503171"/>
                  <a:pt x="5219700" y="2428875"/>
                </a:cubicBezTo>
                <a:cubicBezTo>
                  <a:pt x="5238243" y="2373245"/>
                  <a:pt x="5214716" y="2424334"/>
                  <a:pt x="5257800" y="2381250"/>
                </a:cubicBezTo>
                <a:cubicBezTo>
                  <a:pt x="5328687" y="2310363"/>
                  <a:pt x="5247607" y="2368995"/>
                  <a:pt x="5314950" y="2324100"/>
                </a:cubicBezTo>
                <a:cubicBezTo>
                  <a:pt x="5359845" y="2256757"/>
                  <a:pt x="5303502" y="2340127"/>
                  <a:pt x="5362575" y="2257425"/>
                </a:cubicBezTo>
                <a:cubicBezTo>
                  <a:pt x="5369229" y="2248110"/>
                  <a:pt x="5376505" y="2239089"/>
                  <a:pt x="5381625" y="2228850"/>
                </a:cubicBezTo>
                <a:cubicBezTo>
                  <a:pt x="5386115" y="2219870"/>
                  <a:pt x="5384050" y="2207375"/>
                  <a:pt x="5391150" y="2200275"/>
                </a:cubicBezTo>
                <a:cubicBezTo>
                  <a:pt x="5398250" y="2193175"/>
                  <a:pt x="5410200" y="2193925"/>
                  <a:pt x="5419725" y="2190750"/>
                </a:cubicBezTo>
                <a:cubicBezTo>
                  <a:pt x="5422900" y="2174875"/>
                  <a:pt x="5423566" y="2158284"/>
                  <a:pt x="5429250" y="2143125"/>
                </a:cubicBezTo>
                <a:cubicBezTo>
                  <a:pt x="5438924" y="2117326"/>
                  <a:pt x="5460030" y="2106189"/>
                  <a:pt x="5476875" y="2085975"/>
                </a:cubicBezTo>
                <a:cubicBezTo>
                  <a:pt x="5484204" y="2077181"/>
                  <a:pt x="5489192" y="2066658"/>
                  <a:pt x="5495925" y="2057400"/>
                </a:cubicBezTo>
                <a:cubicBezTo>
                  <a:pt x="5514599" y="2031723"/>
                  <a:pt x="5553075" y="1981200"/>
                  <a:pt x="5553075" y="1981200"/>
                </a:cubicBezTo>
                <a:cubicBezTo>
                  <a:pt x="5556250" y="1971675"/>
                  <a:pt x="5558645" y="1961853"/>
                  <a:pt x="5562600" y="1952625"/>
                </a:cubicBezTo>
                <a:cubicBezTo>
                  <a:pt x="5570820" y="1933444"/>
                  <a:pt x="5586633" y="1902831"/>
                  <a:pt x="5600700" y="1885950"/>
                </a:cubicBezTo>
                <a:cubicBezTo>
                  <a:pt x="5609324" y="1875602"/>
                  <a:pt x="5619750" y="1866900"/>
                  <a:pt x="5629275" y="1857375"/>
                </a:cubicBezTo>
                <a:cubicBezTo>
                  <a:pt x="5632450" y="1838325"/>
                  <a:pt x="5632693" y="1818547"/>
                  <a:pt x="5638800" y="1800225"/>
                </a:cubicBezTo>
                <a:cubicBezTo>
                  <a:pt x="5642420" y="1789365"/>
                  <a:pt x="5652730" y="1781889"/>
                  <a:pt x="5657850" y="1771650"/>
                </a:cubicBezTo>
                <a:cubicBezTo>
                  <a:pt x="5697285" y="1692780"/>
                  <a:pt x="5631830" y="1796392"/>
                  <a:pt x="5686425" y="1714500"/>
                </a:cubicBezTo>
                <a:cubicBezTo>
                  <a:pt x="5689600" y="1698625"/>
                  <a:pt x="5690830" y="1682234"/>
                  <a:pt x="5695950" y="1666875"/>
                </a:cubicBezTo>
                <a:cubicBezTo>
                  <a:pt x="5700440" y="1653405"/>
                  <a:pt x="5711807" y="1642610"/>
                  <a:pt x="5715000" y="1628775"/>
                </a:cubicBezTo>
                <a:cubicBezTo>
                  <a:pt x="5721465" y="1600760"/>
                  <a:pt x="5720459" y="1571512"/>
                  <a:pt x="5724525" y="1543050"/>
                </a:cubicBezTo>
                <a:cubicBezTo>
                  <a:pt x="5726815" y="1527023"/>
                  <a:pt x="5730875" y="1511300"/>
                  <a:pt x="5734050" y="1495425"/>
                </a:cubicBezTo>
                <a:cubicBezTo>
                  <a:pt x="5730875" y="1419225"/>
                  <a:pt x="5729139" y="1342951"/>
                  <a:pt x="5724525" y="1266825"/>
                </a:cubicBezTo>
                <a:cubicBezTo>
                  <a:pt x="5722786" y="1238127"/>
                  <a:pt x="5721465" y="1209115"/>
                  <a:pt x="5715000" y="1181100"/>
                </a:cubicBezTo>
                <a:cubicBezTo>
                  <a:pt x="5707843" y="1150088"/>
                  <a:pt x="5690110" y="1140845"/>
                  <a:pt x="5676900" y="1114425"/>
                </a:cubicBezTo>
                <a:cubicBezTo>
                  <a:pt x="5621794" y="1004213"/>
                  <a:pt x="5704230" y="1136369"/>
                  <a:pt x="5619750" y="1009650"/>
                </a:cubicBezTo>
                <a:cubicBezTo>
                  <a:pt x="5613400" y="1000125"/>
                  <a:pt x="5611560" y="984695"/>
                  <a:pt x="5600700" y="981075"/>
                </a:cubicBezTo>
                <a:lnTo>
                  <a:pt x="5543550" y="962025"/>
                </a:lnTo>
                <a:cubicBezTo>
                  <a:pt x="5534025" y="958850"/>
                  <a:pt x="5523329" y="958069"/>
                  <a:pt x="5514975" y="952500"/>
                </a:cubicBezTo>
                <a:lnTo>
                  <a:pt x="5457825" y="914400"/>
                </a:lnTo>
                <a:cubicBezTo>
                  <a:pt x="5448300" y="908050"/>
                  <a:pt x="5440110" y="898970"/>
                  <a:pt x="5429250" y="895350"/>
                </a:cubicBezTo>
                <a:cubicBezTo>
                  <a:pt x="5388256" y="881685"/>
                  <a:pt x="5410415" y="888260"/>
                  <a:pt x="5362575" y="876300"/>
                </a:cubicBezTo>
                <a:cubicBezTo>
                  <a:pt x="5360384" y="874657"/>
                  <a:pt x="5305185" y="832157"/>
                  <a:pt x="5295900" y="828675"/>
                </a:cubicBezTo>
                <a:cubicBezTo>
                  <a:pt x="5280741" y="822991"/>
                  <a:pt x="5264150" y="822325"/>
                  <a:pt x="5248275" y="819150"/>
                </a:cubicBezTo>
                <a:cubicBezTo>
                  <a:pt x="5222875" y="806450"/>
                  <a:pt x="5199625" y="787938"/>
                  <a:pt x="5172075" y="781050"/>
                </a:cubicBezTo>
                <a:cubicBezTo>
                  <a:pt x="5159375" y="777875"/>
                  <a:pt x="5146232" y="776122"/>
                  <a:pt x="5133975" y="771525"/>
                </a:cubicBezTo>
                <a:cubicBezTo>
                  <a:pt x="5120680" y="766539"/>
                  <a:pt x="5109759" y="755450"/>
                  <a:pt x="5095875" y="752475"/>
                </a:cubicBezTo>
                <a:cubicBezTo>
                  <a:pt x="5064675" y="745789"/>
                  <a:pt x="5032375" y="746125"/>
                  <a:pt x="5000625" y="742950"/>
                </a:cubicBezTo>
                <a:cubicBezTo>
                  <a:pt x="4880218" y="702814"/>
                  <a:pt x="5072726" y="769768"/>
                  <a:pt x="4943475" y="714375"/>
                </a:cubicBezTo>
                <a:cubicBezTo>
                  <a:pt x="4914603" y="702001"/>
                  <a:pt x="4836859" y="697237"/>
                  <a:pt x="4819650" y="695325"/>
                </a:cubicBezTo>
                <a:cubicBezTo>
                  <a:pt x="4632913" y="648641"/>
                  <a:pt x="4827762" y="696069"/>
                  <a:pt x="4695825" y="666750"/>
                </a:cubicBezTo>
                <a:cubicBezTo>
                  <a:pt x="4590257" y="643290"/>
                  <a:pt x="4757868" y="675349"/>
                  <a:pt x="4572000" y="638175"/>
                </a:cubicBezTo>
                <a:cubicBezTo>
                  <a:pt x="4553062" y="634387"/>
                  <a:pt x="4533832" y="632209"/>
                  <a:pt x="4514850" y="628650"/>
                </a:cubicBezTo>
                <a:cubicBezTo>
                  <a:pt x="4483026" y="622683"/>
                  <a:pt x="4451350" y="615950"/>
                  <a:pt x="4419600" y="609600"/>
                </a:cubicBezTo>
                <a:cubicBezTo>
                  <a:pt x="4403725" y="606425"/>
                  <a:pt x="4387334" y="605195"/>
                  <a:pt x="4371975" y="600075"/>
                </a:cubicBezTo>
                <a:cubicBezTo>
                  <a:pt x="4352925" y="593725"/>
                  <a:pt x="4334516" y="584963"/>
                  <a:pt x="4314825" y="581025"/>
                </a:cubicBezTo>
                <a:cubicBezTo>
                  <a:pt x="4279986" y="574057"/>
                  <a:pt x="4242276" y="568563"/>
                  <a:pt x="4210050" y="552450"/>
                </a:cubicBezTo>
                <a:cubicBezTo>
                  <a:pt x="4189572" y="542211"/>
                  <a:pt x="4174620" y="521590"/>
                  <a:pt x="4152900" y="514350"/>
                </a:cubicBezTo>
                <a:cubicBezTo>
                  <a:pt x="4113465" y="501205"/>
                  <a:pt x="4132679" y="510394"/>
                  <a:pt x="4095750" y="485775"/>
                </a:cubicBezTo>
                <a:cubicBezTo>
                  <a:pt x="4076153" y="456380"/>
                  <a:pt x="4076646" y="453071"/>
                  <a:pt x="4048125" y="428625"/>
                </a:cubicBezTo>
                <a:cubicBezTo>
                  <a:pt x="4036072" y="418294"/>
                  <a:pt x="4021250" y="411275"/>
                  <a:pt x="4010025" y="400050"/>
                </a:cubicBezTo>
                <a:cubicBezTo>
                  <a:pt x="4001930" y="391955"/>
                  <a:pt x="3998304" y="380269"/>
                  <a:pt x="3990975" y="371475"/>
                </a:cubicBezTo>
                <a:cubicBezTo>
                  <a:pt x="3962997" y="337902"/>
                  <a:pt x="3945076" y="331351"/>
                  <a:pt x="3905250" y="304800"/>
                </a:cubicBezTo>
                <a:cubicBezTo>
                  <a:pt x="3812349" y="242866"/>
                  <a:pt x="3956720" y="339877"/>
                  <a:pt x="3838575" y="257175"/>
                </a:cubicBezTo>
                <a:cubicBezTo>
                  <a:pt x="3819818" y="244045"/>
                  <a:pt x="3781425" y="219075"/>
                  <a:pt x="3781425" y="219075"/>
                </a:cubicBezTo>
                <a:cubicBezTo>
                  <a:pt x="3768725" y="200025"/>
                  <a:pt x="3765045" y="169165"/>
                  <a:pt x="3743325" y="161925"/>
                </a:cubicBezTo>
                <a:cubicBezTo>
                  <a:pt x="3690934" y="144461"/>
                  <a:pt x="3737876" y="162893"/>
                  <a:pt x="3686175" y="133350"/>
                </a:cubicBezTo>
                <a:cubicBezTo>
                  <a:pt x="3673847" y="126305"/>
                  <a:pt x="3660116" y="121825"/>
                  <a:pt x="3648075" y="114300"/>
                </a:cubicBezTo>
                <a:cubicBezTo>
                  <a:pt x="3639415" y="108888"/>
                  <a:pt x="3595350" y="72875"/>
                  <a:pt x="3581400" y="66675"/>
                </a:cubicBezTo>
                <a:cubicBezTo>
                  <a:pt x="3563050" y="58520"/>
                  <a:pt x="3540958" y="58764"/>
                  <a:pt x="3524250" y="47625"/>
                </a:cubicBezTo>
                <a:cubicBezTo>
                  <a:pt x="3478967" y="17436"/>
                  <a:pt x="3506535" y="32195"/>
                  <a:pt x="3438525" y="9525"/>
                </a:cubicBezTo>
                <a:lnTo>
                  <a:pt x="3409950" y="0"/>
                </a:lnTo>
                <a:cubicBezTo>
                  <a:pt x="3352800" y="3175"/>
                  <a:pt x="3295480" y="4098"/>
                  <a:pt x="3238500" y="9525"/>
                </a:cubicBezTo>
                <a:cubicBezTo>
                  <a:pt x="3228505" y="10477"/>
                  <a:pt x="3219579" y="16292"/>
                  <a:pt x="3209925" y="19050"/>
                </a:cubicBezTo>
                <a:cubicBezTo>
                  <a:pt x="3197338" y="22646"/>
                  <a:pt x="3184525" y="25400"/>
                  <a:pt x="3171825" y="28575"/>
                </a:cubicBezTo>
                <a:cubicBezTo>
                  <a:pt x="3132683" y="54670"/>
                  <a:pt x="3108325" y="84138"/>
                  <a:pt x="3095625" y="9525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1482E72-A969-461E-9333-721EF39D630A}"/>
              </a:ext>
            </a:extLst>
          </p:cNvPr>
          <p:cNvSpPr/>
          <p:nvPr/>
        </p:nvSpPr>
        <p:spPr>
          <a:xfrm>
            <a:off x="4152900" y="3736584"/>
            <a:ext cx="3324225" cy="3054741"/>
          </a:xfrm>
          <a:custGeom>
            <a:avLst/>
            <a:gdLst>
              <a:gd name="connsiteX0" fmla="*/ 1828800 w 3324225"/>
              <a:gd name="connsiteY0" fmla="*/ 25791 h 3054741"/>
              <a:gd name="connsiteX1" fmla="*/ 1828800 w 3324225"/>
              <a:gd name="connsiteY1" fmla="*/ 25791 h 3054741"/>
              <a:gd name="connsiteX2" fmla="*/ 1123950 w 3324225"/>
              <a:gd name="connsiteY2" fmla="*/ 44841 h 3054741"/>
              <a:gd name="connsiteX3" fmla="*/ 1000125 w 3324225"/>
              <a:gd name="connsiteY3" fmla="*/ 63891 h 3054741"/>
              <a:gd name="connsiteX4" fmla="*/ 942975 w 3324225"/>
              <a:gd name="connsiteY4" fmla="*/ 73416 h 3054741"/>
              <a:gd name="connsiteX5" fmla="*/ 847725 w 3324225"/>
              <a:gd name="connsiteY5" fmla="*/ 92466 h 3054741"/>
              <a:gd name="connsiteX6" fmla="*/ 790575 w 3324225"/>
              <a:gd name="connsiteY6" fmla="*/ 101991 h 3054741"/>
              <a:gd name="connsiteX7" fmla="*/ 723900 w 3324225"/>
              <a:gd name="connsiteY7" fmla="*/ 111516 h 3054741"/>
              <a:gd name="connsiteX8" fmla="*/ 628650 w 3324225"/>
              <a:gd name="connsiteY8" fmla="*/ 140091 h 3054741"/>
              <a:gd name="connsiteX9" fmla="*/ 438150 w 3324225"/>
              <a:gd name="connsiteY9" fmla="*/ 225816 h 3054741"/>
              <a:gd name="connsiteX10" fmla="*/ 371475 w 3324225"/>
              <a:gd name="connsiteY10" fmla="*/ 273441 h 3054741"/>
              <a:gd name="connsiteX11" fmla="*/ 352425 w 3324225"/>
              <a:gd name="connsiteY11" fmla="*/ 302016 h 3054741"/>
              <a:gd name="connsiteX12" fmla="*/ 295275 w 3324225"/>
              <a:gd name="connsiteY12" fmla="*/ 340116 h 3054741"/>
              <a:gd name="connsiteX13" fmla="*/ 276225 w 3324225"/>
              <a:gd name="connsiteY13" fmla="*/ 368691 h 3054741"/>
              <a:gd name="connsiteX14" fmla="*/ 247650 w 3324225"/>
              <a:gd name="connsiteY14" fmla="*/ 397266 h 3054741"/>
              <a:gd name="connsiteX15" fmla="*/ 161925 w 3324225"/>
              <a:gd name="connsiteY15" fmla="*/ 492516 h 3054741"/>
              <a:gd name="connsiteX16" fmla="*/ 152400 w 3324225"/>
              <a:gd name="connsiteY16" fmla="*/ 521091 h 3054741"/>
              <a:gd name="connsiteX17" fmla="*/ 85725 w 3324225"/>
              <a:gd name="connsiteY17" fmla="*/ 644916 h 3054741"/>
              <a:gd name="connsiteX18" fmla="*/ 76200 w 3324225"/>
              <a:gd name="connsiteY18" fmla="*/ 683016 h 3054741"/>
              <a:gd name="connsiteX19" fmla="*/ 38100 w 3324225"/>
              <a:gd name="connsiteY19" fmla="*/ 778266 h 3054741"/>
              <a:gd name="connsiteX20" fmla="*/ 19050 w 3324225"/>
              <a:gd name="connsiteY20" fmla="*/ 844941 h 3054741"/>
              <a:gd name="connsiteX21" fmla="*/ 9525 w 3324225"/>
              <a:gd name="connsiteY21" fmla="*/ 921141 h 3054741"/>
              <a:gd name="connsiteX22" fmla="*/ 0 w 3324225"/>
              <a:gd name="connsiteY22" fmla="*/ 968766 h 3054741"/>
              <a:gd name="connsiteX23" fmla="*/ 9525 w 3324225"/>
              <a:gd name="connsiteY23" fmla="*/ 1330716 h 3054741"/>
              <a:gd name="connsiteX24" fmla="*/ 28575 w 3324225"/>
              <a:gd name="connsiteY24" fmla="*/ 1464066 h 3054741"/>
              <a:gd name="connsiteX25" fmla="*/ 38100 w 3324225"/>
              <a:gd name="connsiteY25" fmla="*/ 1492641 h 3054741"/>
              <a:gd name="connsiteX26" fmla="*/ 66675 w 3324225"/>
              <a:gd name="connsiteY26" fmla="*/ 1578366 h 3054741"/>
              <a:gd name="connsiteX27" fmla="*/ 76200 w 3324225"/>
              <a:gd name="connsiteY27" fmla="*/ 1606941 h 3054741"/>
              <a:gd name="connsiteX28" fmla="*/ 95250 w 3324225"/>
              <a:gd name="connsiteY28" fmla="*/ 1702191 h 3054741"/>
              <a:gd name="connsiteX29" fmla="*/ 114300 w 3324225"/>
              <a:gd name="connsiteY29" fmla="*/ 1730766 h 3054741"/>
              <a:gd name="connsiteX30" fmla="*/ 123825 w 3324225"/>
              <a:gd name="connsiteY30" fmla="*/ 1778391 h 3054741"/>
              <a:gd name="connsiteX31" fmla="*/ 142875 w 3324225"/>
              <a:gd name="connsiteY31" fmla="*/ 1816491 h 3054741"/>
              <a:gd name="connsiteX32" fmla="*/ 161925 w 3324225"/>
              <a:gd name="connsiteY32" fmla="*/ 1864116 h 3054741"/>
              <a:gd name="connsiteX33" fmla="*/ 171450 w 3324225"/>
              <a:gd name="connsiteY33" fmla="*/ 1892691 h 3054741"/>
              <a:gd name="connsiteX34" fmla="*/ 180975 w 3324225"/>
              <a:gd name="connsiteY34" fmla="*/ 1940316 h 3054741"/>
              <a:gd name="connsiteX35" fmla="*/ 209550 w 3324225"/>
              <a:gd name="connsiteY35" fmla="*/ 1987941 h 3054741"/>
              <a:gd name="connsiteX36" fmla="*/ 228600 w 3324225"/>
              <a:gd name="connsiteY36" fmla="*/ 2035566 h 3054741"/>
              <a:gd name="connsiteX37" fmla="*/ 257175 w 3324225"/>
              <a:gd name="connsiteY37" fmla="*/ 2083191 h 3054741"/>
              <a:gd name="connsiteX38" fmla="*/ 276225 w 3324225"/>
              <a:gd name="connsiteY38" fmla="*/ 2130816 h 3054741"/>
              <a:gd name="connsiteX39" fmla="*/ 323850 w 3324225"/>
              <a:gd name="connsiteY39" fmla="*/ 2207016 h 3054741"/>
              <a:gd name="connsiteX40" fmla="*/ 352425 w 3324225"/>
              <a:gd name="connsiteY40" fmla="*/ 2273691 h 3054741"/>
              <a:gd name="connsiteX41" fmla="*/ 400050 w 3324225"/>
              <a:gd name="connsiteY41" fmla="*/ 2340366 h 3054741"/>
              <a:gd name="connsiteX42" fmla="*/ 419100 w 3324225"/>
              <a:gd name="connsiteY42" fmla="*/ 2368941 h 3054741"/>
              <a:gd name="connsiteX43" fmla="*/ 485775 w 3324225"/>
              <a:gd name="connsiteY43" fmla="*/ 2454666 h 3054741"/>
              <a:gd name="connsiteX44" fmla="*/ 552450 w 3324225"/>
              <a:gd name="connsiteY44" fmla="*/ 2540391 h 3054741"/>
              <a:gd name="connsiteX45" fmla="*/ 581025 w 3324225"/>
              <a:gd name="connsiteY45" fmla="*/ 2559441 h 3054741"/>
              <a:gd name="connsiteX46" fmla="*/ 638175 w 3324225"/>
              <a:gd name="connsiteY46" fmla="*/ 2616591 h 3054741"/>
              <a:gd name="connsiteX47" fmla="*/ 666750 w 3324225"/>
              <a:gd name="connsiteY47" fmla="*/ 2645166 h 3054741"/>
              <a:gd name="connsiteX48" fmla="*/ 762000 w 3324225"/>
              <a:gd name="connsiteY48" fmla="*/ 2711841 h 3054741"/>
              <a:gd name="connsiteX49" fmla="*/ 790575 w 3324225"/>
              <a:gd name="connsiteY49" fmla="*/ 2740416 h 3054741"/>
              <a:gd name="connsiteX50" fmla="*/ 847725 w 3324225"/>
              <a:gd name="connsiteY50" fmla="*/ 2778516 h 3054741"/>
              <a:gd name="connsiteX51" fmla="*/ 876300 w 3324225"/>
              <a:gd name="connsiteY51" fmla="*/ 2807091 h 3054741"/>
              <a:gd name="connsiteX52" fmla="*/ 942975 w 3324225"/>
              <a:gd name="connsiteY52" fmla="*/ 2845191 h 3054741"/>
              <a:gd name="connsiteX53" fmla="*/ 990600 w 3324225"/>
              <a:gd name="connsiteY53" fmla="*/ 2892816 h 3054741"/>
              <a:gd name="connsiteX54" fmla="*/ 1057275 w 3324225"/>
              <a:gd name="connsiteY54" fmla="*/ 2921391 h 3054741"/>
              <a:gd name="connsiteX55" fmla="*/ 1085850 w 3324225"/>
              <a:gd name="connsiteY55" fmla="*/ 2940441 h 3054741"/>
              <a:gd name="connsiteX56" fmla="*/ 1143000 w 3324225"/>
              <a:gd name="connsiteY56" fmla="*/ 2969016 h 3054741"/>
              <a:gd name="connsiteX57" fmla="*/ 1171575 w 3324225"/>
              <a:gd name="connsiteY57" fmla="*/ 2988066 h 3054741"/>
              <a:gd name="connsiteX58" fmla="*/ 1238250 w 3324225"/>
              <a:gd name="connsiteY58" fmla="*/ 3007116 h 3054741"/>
              <a:gd name="connsiteX59" fmla="*/ 1295400 w 3324225"/>
              <a:gd name="connsiteY59" fmla="*/ 3026166 h 3054741"/>
              <a:gd name="connsiteX60" fmla="*/ 1419225 w 3324225"/>
              <a:gd name="connsiteY60" fmla="*/ 3045216 h 3054741"/>
              <a:gd name="connsiteX61" fmla="*/ 1485900 w 3324225"/>
              <a:gd name="connsiteY61" fmla="*/ 3054741 h 3054741"/>
              <a:gd name="connsiteX62" fmla="*/ 1914525 w 3324225"/>
              <a:gd name="connsiteY62" fmla="*/ 3045216 h 3054741"/>
              <a:gd name="connsiteX63" fmla="*/ 1962150 w 3324225"/>
              <a:gd name="connsiteY63" fmla="*/ 3035691 h 3054741"/>
              <a:gd name="connsiteX64" fmla="*/ 2038350 w 3324225"/>
              <a:gd name="connsiteY64" fmla="*/ 3026166 h 3054741"/>
              <a:gd name="connsiteX65" fmla="*/ 2095500 w 3324225"/>
              <a:gd name="connsiteY65" fmla="*/ 3007116 h 3054741"/>
              <a:gd name="connsiteX66" fmla="*/ 2171700 w 3324225"/>
              <a:gd name="connsiteY66" fmla="*/ 2988066 h 3054741"/>
              <a:gd name="connsiteX67" fmla="*/ 2200275 w 3324225"/>
              <a:gd name="connsiteY67" fmla="*/ 2959491 h 3054741"/>
              <a:gd name="connsiteX68" fmla="*/ 2238375 w 3324225"/>
              <a:gd name="connsiteY68" fmla="*/ 2949966 h 3054741"/>
              <a:gd name="connsiteX69" fmla="*/ 2266950 w 3324225"/>
              <a:gd name="connsiteY69" fmla="*/ 2940441 h 3054741"/>
              <a:gd name="connsiteX70" fmla="*/ 2295525 w 3324225"/>
              <a:gd name="connsiteY70" fmla="*/ 2921391 h 3054741"/>
              <a:gd name="connsiteX71" fmla="*/ 2333625 w 3324225"/>
              <a:gd name="connsiteY71" fmla="*/ 2911866 h 3054741"/>
              <a:gd name="connsiteX72" fmla="*/ 2390775 w 3324225"/>
              <a:gd name="connsiteY72" fmla="*/ 2892816 h 3054741"/>
              <a:gd name="connsiteX73" fmla="*/ 2409825 w 3324225"/>
              <a:gd name="connsiteY73" fmla="*/ 2864241 h 3054741"/>
              <a:gd name="connsiteX74" fmla="*/ 2476500 w 3324225"/>
              <a:gd name="connsiteY74" fmla="*/ 2835666 h 3054741"/>
              <a:gd name="connsiteX75" fmla="*/ 2505075 w 3324225"/>
              <a:gd name="connsiteY75" fmla="*/ 2807091 h 3054741"/>
              <a:gd name="connsiteX76" fmla="*/ 2543175 w 3324225"/>
              <a:gd name="connsiteY76" fmla="*/ 2788041 h 3054741"/>
              <a:gd name="connsiteX77" fmla="*/ 2676525 w 3324225"/>
              <a:gd name="connsiteY77" fmla="*/ 2635641 h 3054741"/>
              <a:gd name="connsiteX78" fmla="*/ 2857500 w 3324225"/>
              <a:gd name="connsiteY78" fmla="*/ 2283216 h 3054741"/>
              <a:gd name="connsiteX79" fmla="*/ 3019425 w 3324225"/>
              <a:gd name="connsiteY79" fmla="*/ 1826016 h 3054741"/>
              <a:gd name="connsiteX80" fmla="*/ 3171825 w 3324225"/>
              <a:gd name="connsiteY80" fmla="*/ 1492641 h 3054741"/>
              <a:gd name="connsiteX81" fmla="*/ 3200400 w 3324225"/>
              <a:gd name="connsiteY81" fmla="*/ 1406916 h 3054741"/>
              <a:gd name="connsiteX82" fmla="*/ 3257550 w 3324225"/>
              <a:gd name="connsiteY82" fmla="*/ 1273566 h 3054741"/>
              <a:gd name="connsiteX83" fmla="*/ 3286125 w 3324225"/>
              <a:gd name="connsiteY83" fmla="*/ 1121166 h 3054741"/>
              <a:gd name="connsiteX84" fmla="*/ 3314700 w 3324225"/>
              <a:gd name="connsiteY84" fmla="*/ 1064016 h 3054741"/>
              <a:gd name="connsiteX85" fmla="*/ 3324225 w 3324225"/>
              <a:gd name="connsiteY85" fmla="*/ 1025916 h 3054741"/>
              <a:gd name="connsiteX86" fmla="*/ 3305175 w 3324225"/>
              <a:gd name="connsiteY86" fmla="*/ 816366 h 3054741"/>
              <a:gd name="connsiteX87" fmla="*/ 3248025 w 3324225"/>
              <a:gd name="connsiteY87" fmla="*/ 778266 h 3054741"/>
              <a:gd name="connsiteX88" fmla="*/ 3124200 w 3324225"/>
              <a:gd name="connsiteY88" fmla="*/ 673491 h 3054741"/>
              <a:gd name="connsiteX89" fmla="*/ 2990850 w 3324225"/>
              <a:gd name="connsiteY89" fmla="*/ 597291 h 3054741"/>
              <a:gd name="connsiteX90" fmla="*/ 2867025 w 3324225"/>
              <a:gd name="connsiteY90" fmla="*/ 530616 h 3054741"/>
              <a:gd name="connsiteX91" fmla="*/ 2819400 w 3324225"/>
              <a:gd name="connsiteY91" fmla="*/ 511566 h 3054741"/>
              <a:gd name="connsiteX92" fmla="*/ 2686050 w 3324225"/>
              <a:gd name="connsiteY92" fmla="*/ 435366 h 3054741"/>
              <a:gd name="connsiteX93" fmla="*/ 2590800 w 3324225"/>
              <a:gd name="connsiteY93" fmla="*/ 397266 h 3054741"/>
              <a:gd name="connsiteX94" fmla="*/ 2533650 w 3324225"/>
              <a:gd name="connsiteY94" fmla="*/ 378216 h 3054741"/>
              <a:gd name="connsiteX95" fmla="*/ 2495550 w 3324225"/>
              <a:gd name="connsiteY95" fmla="*/ 340116 h 3054741"/>
              <a:gd name="connsiteX96" fmla="*/ 2457450 w 3324225"/>
              <a:gd name="connsiteY96" fmla="*/ 330591 h 3054741"/>
              <a:gd name="connsiteX97" fmla="*/ 2419350 w 3324225"/>
              <a:gd name="connsiteY97" fmla="*/ 311541 h 3054741"/>
              <a:gd name="connsiteX98" fmla="*/ 2390775 w 3324225"/>
              <a:gd name="connsiteY98" fmla="*/ 282966 h 3054741"/>
              <a:gd name="connsiteX99" fmla="*/ 2362200 w 3324225"/>
              <a:gd name="connsiteY99" fmla="*/ 273441 h 3054741"/>
              <a:gd name="connsiteX100" fmla="*/ 2295525 w 3324225"/>
              <a:gd name="connsiteY100" fmla="*/ 235341 h 3054741"/>
              <a:gd name="connsiteX101" fmla="*/ 2257425 w 3324225"/>
              <a:gd name="connsiteY101" fmla="*/ 225816 h 3054741"/>
              <a:gd name="connsiteX102" fmla="*/ 2209800 w 3324225"/>
              <a:gd name="connsiteY102" fmla="*/ 206766 h 3054741"/>
              <a:gd name="connsiteX103" fmla="*/ 2171700 w 3324225"/>
              <a:gd name="connsiteY103" fmla="*/ 197241 h 3054741"/>
              <a:gd name="connsiteX104" fmla="*/ 2095500 w 3324225"/>
              <a:gd name="connsiteY104" fmla="*/ 149616 h 3054741"/>
              <a:gd name="connsiteX105" fmla="*/ 2057400 w 3324225"/>
              <a:gd name="connsiteY105" fmla="*/ 130566 h 3054741"/>
              <a:gd name="connsiteX106" fmla="*/ 2009775 w 3324225"/>
              <a:gd name="connsiteY106" fmla="*/ 101991 h 3054741"/>
              <a:gd name="connsiteX107" fmla="*/ 1962150 w 3324225"/>
              <a:gd name="connsiteY107" fmla="*/ 44841 h 3054741"/>
              <a:gd name="connsiteX108" fmla="*/ 1924050 w 3324225"/>
              <a:gd name="connsiteY108" fmla="*/ 35316 h 3054741"/>
              <a:gd name="connsiteX109" fmla="*/ 1866900 w 3324225"/>
              <a:gd name="connsiteY109" fmla="*/ 6741 h 3054741"/>
              <a:gd name="connsiteX110" fmla="*/ 1828800 w 3324225"/>
              <a:gd name="connsiteY110" fmla="*/ 25791 h 305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324225" h="3054741">
                <a:moveTo>
                  <a:pt x="1828800" y="25791"/>
                </a:moveTo>
                <a:lnTo>
                  <a:pt x="1828800" y="25791"/>
                </a:lnTo>
                <a:lnTo>
                  <a:pt x="1123950" y="44841"/>
                </a:lnTo>
                <a:cubicBezTo>
                  <a:pt x="1073459" y="46688"/>
                  <a:pt x="1046431" y="55472"/>
                  <a:pt x="1000125" y="63891"/>
                </a:cubicBezTo>
                <a:cubicBezTo>
                  <a:pt x="981124" y="67346"/>
                  <a:pt x="961957" y="69857"/>
                  <a:pt x="942975" y="73416"/>
                </a:cubicBezTo>
                <a:cubicBezTo>
                  <a:pt x="911151" y="79383"/>
                  <a:pt x="879549" y="86499"/>
                  <a:pt x="847725" y="92466"/>
                </a:cubicBezTo>
                <a:cubicBezTo>
                  <a:pt x="828743" y="96025"/>
                  <a:pt x="809663" y="99054"/>
                  <a:pt x="790575" y="101991"/>
                </a:cubicBezTo>
                <a:cubicBezTo>
                  <a:pt x="768385" y="105405"/>
                  <a:pt x="745989" y="107500"/>
                  <a:pt x="723900" y="111516"/>
                </a:cubicBezTo>
                <a:cubicBezTo>
                  <a:pt x="696424" y="116512"/>
                  <a:pt x="652040" y="131320"/>
                  <a:pt x="628650" y="140091"/>
                </a:cubicBezTo>
                <a:cubicBezTo>
                  <a:pt x="602546" y="149880"/>
                  <a:pt x="457994" y="205972"/>
                  <a:pt x="438150" y="225816"/>
                </a:cubicBezTo>
                <a:cubicBezTo>
                  <a:pt x="399535" y="264431"/>
                  <a:pt x="421623" y="248367"/>
                  <a:pt x="371475" y="273441"/>
                </a:cubicBezTo>
                <a:cubicBezTo>
                  <a:pt x="365125" y="282966"/>
                  <a:pt x="361364" y="294865"/>
                  <a:pt x="352425" y="302016"/>
                </a:cubicBezTo>
                <a:cubicBezTo>
                  <a:pt x="276119" y="363060"/>
                  <a:pt x="377842" y="241036"/>
                  <a:pt x="295275" y="340116"/>
                </a:cubicBezTo>
                <a:cubicBezTo>
                  <a:pt x="287946" y="348910"/>
                  <a:pt x="283554" y="359897"/>
                  <a:pt x="276225" y="368691"/>
                </a:cubicBezTo>
                <a:cubicBezTo>
                  <a:pt x="267601" y="379039"/>
                  <a:pt x="256180" y="386840"/>
                  <a:pt x="247650" y="397266"/>
                </a:cubicBezTo>
                <a:cubicBezTo>
                  <a:pt x="170828" y="491160"/>
                  <a:pt x="221534" y="452777"/>
                  <a:pt x="161925" y="492516"/>
                </a:cubicBezTo>
                <a:cubicBezTo>
                  <a:pt x="158750" y="502041"/>
                  <a:pt x="156890" y="512111"/>
                  <a:pt x="152400" y="521091"/>
                </a:cubicBezTo>
                <a:cubicBezTo>
                  <a:pt x="132252" y="561386"/>
                  <a:pt x="96766" y="600753"/>
                  <a:pt x="85725" y="644916"/>
                </a:cubicBezTo>
                <a:cubicBezTo>
                  <a:pt x="82550" y="657616"/>
                  <a:pt x="80603" y="670688"/>
                  <a:pt x="76200" y="683016"/>
                </a:cubicBezTo>
                <a:cubicBezTo>
                  <a:pt x="64699" y="715220"/>
                  <a:pt x="46394" y="745091"/>
                  <a:pt x="38100" y="778266"/>
                </a:cubicBezTo>
                <a:cubicBezTo>
                  <a:pt x="26140" y="826106"/>
                  <a:pt x="32715" y="803947"/>
                  <a:pt x="19050" y="844941"/>
                </a:cubicBezTo>
                <a:cubicBezTo>
                  <a:pt x="15875" y="870341"/>
                  <a:pt x="13417" y="895841"/>
                  <a:pt x="9525" y="921141"/>
                </a:cubicBezTo>
                <a:cubicBezTo>
                  <a:pt x="7063" y="937142"/>
                  <a:pt x="0" y="952577"/>
                  <a:pt x="0" y="968766"/>
                </a:cubicBezTo>
                <a:cubicBezTo>
                  <a:pt x="0" y="1089458"/>
                  <a:pt x="4394" y="1210133"/>
                  <a:pt x="9525" y="1330716"/>
                </a:cubicBezTo>
                <a:cubicBezTo>
                  <a:pt x="11045" y="1366430"/>
                  <a:pt x="18926" y="1425470"/>
                  <a:pt x="28575" y="1464066"/>
                </a:cubicBezTo>
                <a:cubicBezTo>
                  <a:pt x="31010" y="1473806"/>
                  <a:pt x="35342" y="1482987"/>
                  <a:pt x="38100" y="1492641"/>
                </a:cubicBezTo>
                <a:cubicBezTo>
                  <a:pt x="63637" y="1582019"/>
                  <a:pt x="27267" y="1473277"/>
                  <a:pt x="66675" y="1578366"/>
                </a:cubicBezTo>
                <a:cubicBezTo>
                  <a:pt x="70200" y="1587767"/>
                  <a:pt x="73942" y="1597158"/>
                  <a:pt x="76200" y="1606941"/>
                </a:cubicBezTo>
                <a:cubicBezTo>
                  <a:pt x="83481" y="1638491"/>
                  <a:pt x="77289" y="1675250"/>
                  <a:pt x="95250" y="1702191"/>
                </a:cubicBezTo>
                <a:lnTo>
                  <a:pt x="114300" y="1730766"/>
                </a:lnTo>
                <a:cubicBezTo>
                  <a:pt x="117475" y="1746641"/>
                  <a:pt x="118705" y="1763032"/>
                  <a:pt x="123825" y="1778391"/>
                </a:cubicBezTo>
                <a:cubicBezTo>
                  <a:pt x="128315" y="1791861"/>
                  <a:pt x="137108" y="1803516"/>
                  <a:pt x="142875" y="1816491"/>
                </a:cubicBezTo>
                <a:cubicBezTo>
                  <a:pt x="149819" y="1832115"/>
                  <a:pt x="155922" y="1848107"/>
                  <a:pt x="161925" y="1864116"/>
                </a:cubicBezTo>
                <a:cubicBezTo>
                  <a:pt x="165450" y="1873517"/>
                  <a:pt x="169015" y="1882951"/>
                  <a:pt x="171450" y="1892691"/>
                </a:cubicBezTo>
                <a:cubicBezTo>
                  <a:pt x="175377" y="1908397"/>
                  <a:pt x="174962" y="1925285"/>
                  <a:pt x="180975" y="1940316"/>
                </a:cubicBezTo>
                <a:cubicBezTo>
                  <a:pt x="187851" y="1957505"/>
                  <a:pt x="201271" y="1971382"/>
                  <a:pt x="209550" y="1987941"/>
                </a:cubicBezTo>
                <a:cubicBezTo>
                  <a:pt x="217196" y="2003234"/>
                  <a:pt x="220954" y="2020273"/>
                  <a:pt x="228600" y="2035566"/>
                </a:cubicBezTo>
                <a:cubicBezTo>
                  <a:pt x="236879" y="2052125"/>
                  <a:pt x="248896" y="2066632"/>
                  <a:pt x="257175" y="2083191"/>
                </a:cubicBezTo>
                <a:cubicBezTo>
                  <a:pt x="264821" y="2098484"/>
                  <a:pt x="268579" y="2115523"/>
                  <a:pt x="276225" y="2130816"/>
                </a:cubicBezTo>
                <a:cubicBezTo>
                  <a:pt x="312152" y="2202671"/>
                  <a:pt x="293626" y="2154124"/>
                  <a:pt x="323850" y="2207016"/>
                </a:cubicBezTo>
                <a:cubicBezTo>
                  <a:pt x="403132" y="2345759"/>
                  <a:pt x="298995" y="2166830"/>
                  <a:pt x="352425" y="2273691"/>
                </a:cubicBezTo>
                <a:cubicBezTo>
                  <a:pt x="359908" y="2288656"/>
                  <a:pt x="392859" y="2330299"/>
                  <a:pt x="400050" y="2340366"/>
                </a:cubicBezTo>
                <a:cubicBezTo>
                  <a:pt x="406704" y="2349681"/>
                  <a:pt x="412231" y="2359783"/>
                  <a:pt x="419100" y="2368941"/>
                </a:cubicBezTo>
                <a:cubicBezTo>
                  <a:pt x="440820" y="2397901"/>
                  <a:pt x="465695" y="2424545"/>
                  <a:pt x="485775" y="2454666"/>
                </a:cubicBezTo>
                <a:cubicBezTo>
                  <a:pt x="508433" y="2488652"/>
                  <a:pt x="519478" y="2507419"/>
                  <a:pt x="552450" y="2540391"/>
                </a:cubicBezTo>
                <a:cubicBezTo>
                  <a:pt x="560545" y="2548486"/>
                  <a:pt x="572469" y="2551836"/>
                  <a:pt x="581025" y="2559441"/>
                </a:cubicBezTo>
                <a:cubicBezTo>
                  <a:pt x="601161" y="2577339"/>
                  <a:pt x="619125" y="2597541"/>
                  <a:pt x="638175" y="2616591"/>
                </a:cubicBezTo>
                <a:cubicBezTo>
                  <a:pt x="647700" y="2626116"/>
                  <a:pt x="655542" y="2637694"/>
                  <a:pt x="666750" y="2645166"/>
                </a:cubicBezTo>
                <a:cubicBezTo>
                  <a:pt x="691341" y="2661560"/>
                  <a:pt x="737318" y="2690685"/>
                  <a:pt x="762000" y="2711841"/>
                </a:cubicBezTo>
                <a:cubicBezTo>
                  <a:pt x="772227" y="2720607"/>
                  <a:pt x="779942" y="2732146"/>
                  <a:pt x="790575" y="2740416"/>
                </a:cubicBezTo>
                <a:cubicBezTo>
                  <a:pt x="808647" y="2754472"/>
                  <a:pt x="829653" y="2764460"/>
                  <a:pt x="847725" y="2778516"/>
                </a:cubicBezTo>
                <a:cubicBezTo>
                  <a:pt x="858358" y="2786786"/>
                  <a:pt x="865952" y="2798467"/>
                  <a:pt x="876300" y="2807091"/>
                </a:cubicBezTo>
                <a:cubicBezTo>
                  <a:pt x="990382" y="2902160"/>
                  <a:pt x="803231" y="2736501"/>
                  <a:pt x="942975" y="2845191"/>
                </a:cubicBezTo>
                <a:cubicBezTo>
                  <a:pt x="960696" y="2858974"/>
                  <a:pt x="972879" y="2879033"/>
                  <a:pt x="990600" y="2892816"/>
                </a:cubicBezTo>
                <a:cubicBezTo>
                  <a:pt x="1026277" y="2920565"/>
                  <a:pt x="1023293" y="2904400"/>
                  <a:pt x="1057275" y="2921391"/>
                </a:cubicBezTo>
                <a:cubicBezTo>
                  <a:pt x="1067514" y="2926511"/>
                  <a:pt x="1075843" y="2934882"/>
                  <a:pt x="1085850" y="2940441"/>
                </a:cubicBezTo>
                <a:cubicBezTo>
                  <a:pt x="1104468" y="2950784"/>
                  <a:pt x="1124382" y="2958673"/>
                  <a:pt x="1143000" y="2969016"/>
                </a:cubicBezTo>
                <a:cubicBezTo>
                  <a:pt x="1153007" y="2974575"/>
                  <a:pt x="1161336" y="2982946"/>
                  <a:pt x="1171575" y="2988066"/>
                </a:cubicBezTo>
                <a:cubicBezTo>
                  <a:pt x="1187580" y="2996069"/>
                  <a:pt x="1222991" y="3002538"/>
                  <a:pt x="1238250" y="3007116"/>
                </a:cubicBezTo>
                <a:cubicBezTo>
                  <a:pt x="1257484" y="3012886"/>
                  <a:pt x="1275521" y="3023326"/>
                  <a:pt x="1295400" y="3026166"/>
                </a:cubicBezTo>
                <a:cubicBezTo>
                  <a:pt x="1488736" y="3053785"/>
                  <a:pt x="1247419" y="3018784"/>
                  <a:pt x="1419225" y="3045216"/>
                </a:cubicBezTo>
                <a:cubicBezTo>
                  <a:pt x="1441415" y="3048630"/>
                  <a:pt x="1463675" y="3051566"/>
                  <a:pt x="1485900" y="3054741"/>
                </a:cubicBezTo>
                <a:lnTo>
                  <a:pt x="1914525" y="3045216"/>
                </a:lnTo>
                <a:cubicBezTo>
                  <a:pt x="1930701" y="3044569"/>
                  <a:pt x="1946149" y="3038153"/>
                  <a:pt x="1962150" y="3035691"/>
                </a:cubicBezTo>
                <a:cubicBezTo>
                  <a:pt x="1987450" y="3031799"/>
                  <a:pt x="2012950" y="3029341"/>
                  <a:pt x="2038350" y="3026166"/>
                </a:cubicBezTo>
                <a:cubicBezTo>
                  <a:pt x="2057400" y="3019816"/>
                  <a:pt x="2076127" y="3012400"/>
                  <a:pt x="2095500" y="3007116"/>
                </a:cubicBezTo>
                <a:cubicBezTo>
                  <a:pt x="2221935" y="2972634"/>
                  <a:pt x="2084997" y="3016967"/>
                  <a:pt x="2171700" y="2988066"/>
                </a:cubicBezTo>
                <a:cubicBezTo>
                  <a:pt x="2181225" y="2978541"/>
                  <a:pt x="2188579" y="2966174"/>
                  <a:pt x="2200275" y="2959491"/>
                </a:cubicBezTo>
                <a:cubicBezTo>
                  <a:pt x="2211641" y="2952996"/>
                  <a:pt x="2225788" y="2953562"/>
                  <a:pt x="2238375" y="2949966"/>
                </a:cubicBezTo>
                <a:cubicBezTo>
                  <a:pt x="2248029" y="2947208"/>
                  <a:pt x="2257970" y="2944931"/>
                  <a:pt x="2266950" y="2940441"/>
                </a:cubicBezTo>
                <a:cubicBezTo>
                  <a:pt x="2277189" y="2935321"/>
                  <a:pt x="2285003" y="2925900"/>
                  <a:pt x="2295525" y="2921391"/>
                </a:cubicBezTo>
                <a:cubicBezTo>
                  <a:pt x="2307557" y="2916234"/>
                  <a:pt x="2321086" y="2915628"/>
                  <a:pt x="2333625" y="2911866"/>
                </a:cubicBezTo>
                <a:cubicBezTo>
                  <a:pt x="2352859" y="2906096"/>
                  <a:pt x="2390775" y="2892816"/>
                  <a:pt x="2390775" y="2892816"/>
                </a:cubicBezTo>
                <a:cubicBezTo>
                  <a:pt x="2397125" y="2883291"/>
                  <a:pt x="2401031" y="2871570"/>
                  <a:pt x="2409825" y="2864241"/>
                </a:cubicBezTo>
                <a:cubicBezTo>
                  <a:pt x="2425518" y="2851163"/>
                  <a:pt x="2456648" y="2842283"/>
                  <a:pt x="2476500" y="2835666"/>
                </a:cubicBezTo>
                <a:cubicBezTo>
                  <a:pt x="2486025" y="2826141"/>
                  <a:pt x="2494114" y="2814921"/>
                  <a:pt x="2505075" y="2807091"/>
                </a:cubicBezTo>
                <a:cubicBezTo>
                  <a:pt x="2516629" y="2798838"/>
                  <a:pt x="2533135" y="2798081"/>
                  <a:pt x="2543175" y="2788041"/>
                </a:cubicBezTo>
                <a:cubicBezTo>
                  <a:pt x="2590906" y="2740310"/>
                  <a:pt x="2645690" y="2695688"/>
                  <a:pt x="2676525" y="2635641"/>
                </a:cubicBezTo>
                <a:cubicBezTo>
                  <a:pt x="2736850" y="2518166"/>
                  <a:pt x="2802995" y="2403502"/>
                  <a:pt x="2857500" y="2283216"/>
                </a:cubicBezTo>
                <a:cubicBezTo>
                  <a:pt x="2956675" y="2064348"/>
                  <a:pt x="2939591" y="2032645"/>
                  <a:pt x="3019425" y="1826016"/>
                </a:cubicBezTo>
                <a:cubicBezTo>
                  <a:pt x="3231505" y="1277104"/>
                  <a:pt x="3025652" y="1833711"/>
                  <a:pt x="3171825" y="1492641"/>
                </a:cubicBezTo>
                <a:cubicBezTo>
                  <a:pt x="3183690" y="1464956"/>
                  <a:pt x="3189424" y="1434966"/>
                  <a:pt x="3200400" y="1406916"/>
                </a:cubicBezTo>
                <a:cubicBezTo>
                  <a:pt x="3218022" y="1361881"/>
                  <a:pt x="3238500" y="1318016"/>
                  <a:pt x="3257550" y="1273566"/>
                </a:cubicBezTo>
                <a:cubicBezTo>
                  <a:pt x="3267075" y="1222766"/>
                  <a:pt x="3272526" y="1171030"/>
                  <a:pt x="3286125" y="1121166"/>
                </a:cubicBezTo>
                <a:cubicBezTo>
                  <a:pt x="3291729" y="1100618"/>
                  <a:pt x="3306790" y="1083791"/>
                  <a:pt x="3314700" y="1064016"/>
                </a:cubicBezTo>
                <a:cubicBezTo>
                  <a:pt x="3319562" y="1051861"/>
                  <a:pt x="3321050" y="1038616"/>
                  <a:pt x="3324225" y="1025916"/>
                </a:cubicBezTo>
                <a:cubicBezTo>
                  <a:pt x="3317875" y="956066"/>
                  <a:pt x="3325802" y="883402"/>
                  <a:pt x="3305175" y="816366"/>
                </a:cubicBezTo>
                <a:cubicBezTo>
                  <a:pt x="3298442" y="794483"/>
                  <a:pt x="3265745" y="792764"/>
                  <a:pt x="3248025" y="778266"/>
                </a:cubicBezTo>
                <a:cubicBezTo>
                  <a:pt x="3149487" y="697644"/>
                  <a:pt x="3258612" y="759026"/>
                  <a:pt x="3124200" y="673491"/>
                </a:cubicBezTo>
                <a:cubicBezTo>
                  <a:pt x="3081008" y="646005"/>
                  <a:pt x="3035156" y="622942"/>
                  <a:pt x="2990850" y="597291"/>
                </a:cubicBezTo>
                <a:cubicBezTo>
                  <a:pt x="2925777" y="559617"/>
                  <a:pt x="2949194" y="568540"/>
                  <a:pt x="2867025" y="530616"/>
                </a:cubicBezTo>
                <a:cubicBezTo>
                  <a:pt x="2851501" y="523451"/>
                  <a:pt x="2834530" y="519529"/>
                  <a:pt x="2819400" y="511566"/>
                </a:cubicBezTo>
                <a:cubicBezTo>
                  <a:pt x="2774096" y="487722"/>
                  <a:pt x="2734618" y="451555"/>
                  <a:pt x="2686050" y="435366"/>
                </a:cubicBezTo>
                <a:cubicBezTo>
                  <a:pt x="2496507" y="372185"/>
                  <a:pt x="2730951" y="453327"/>
                  <a:pt x="2590800" y="397266"/>
                </a:cubicBezTo>
                <a:cubicBezTo>
                  <a:pt x="2572156" y="389808"/>
                  <a:pt x="2552700" y="384566"/>
                  <a:pt x="2533650" y="378216"/>
                </a:cubicBezTo>
                <a:cubicBezTo>
                  <a:pt x="2520950" y="365516"/>
                  <a:pt x="2510780" y="349635"/>
                  <a:pt x="2495550" y="340116"/>
                </a:cubicBezTo>
                <a:cubicBezTo>
                  <a:pt x="2484449" y="333178"/>
                  <a:pt x="2469707" y="335188"/>
                  <a:pt x="2457450" y="330591"/>
                </a:cubicBezTo>
                <a:cubicBezTo>
                  <a:pt x="2444155" y="325605"/>
                  <a:pt x="2430904" y="319794"/>
                  <a:pt x="2419350" y="311541"/>
                </a:cubicBezTo>
                <a:cubicBezTo>
                  <a:pt x="2408389" y="303711"/>
                  <a:pt x="2401983" y="290438"/>
                  <a:pt x="2390775" y="282966"/>
                </a:cubicBezTo>
                <a:cubicBezTo>
                  <a:pt x="2382421" y="277397"/>
                  <a:pt x="2371180" y="277931"/>
                  <a:pt x="2362200" y="273441"/>
                </a:cubicBezTo>
                <a:cubicBezTo>
                  <a:pt x="2306930" y="245806"/>
                  <a:pt x="2362321" y="260389"/>
                  <a:pt x="2295525" y="235341"/>
                </a:cubicBezTo>
                <a:cubicBezTo>
                  <a:pt x="2283268" y="230744"/>
                  <a:pt x="2269844" y="229956"/>
                  <a:pt x="2257425" y="225816"/>
                </a:cubicBezTo>
                <a:cubicBezTo>
                  <a:pt x="2241205" y="220409"/>
                  <a:pt x="2226020" y="212173"/>
                  <a:pt x="2209800" y="206766"/>
                </a:cubicBezTo>
                <a:cubicBezTo>
                  <a:pt x="2197381" y="202626"/>
                  <a:pt x="2183957" y="201838"/>
                  <a:pt x="2171700" y="197241"/>
                </a:cubicBezTo>
                <a:cubicBezTo>
                  <a:pt x="2123432" y="179140"/>
                  <a:pt x="2140453" y="177711"/>
                  <a:pt x="2095500" y="149616"/>
                </a:cubicBezTo>
                <a:cubicBezTo>
                  <a:pt x="2083459" y="142091"/>
                  <a:pt x="2069812" y="137462"/>
                  <a:pt x="2057400" y="130566"/>
                </a:cubicBezTo>
                <a:cubicBezTo>
                  <a:pt x="2041216" y="121575"/>
                  <a:pt x="2025650" y="111516"/>
                  <a:pt x="2009775" y="101991"/>
                </a:cubicBezTo>
                <a:cubicBezTo>
                  <a:pt x="1997636" y="83783"/>
                  <a:pt x="1981895" y="56124"/>
                  <a:pt x="1962150" y="44841"/>
                </a:cubicBezTo>
                <a:cubicBezTo>
                  <a:pt x="1950784" y="38346"/>
                  <a:pt x="1936750" y="38491"/>
                  <a:pt x="1924050" y="35316"/>
                </a:cubicBezTo>
                <a:cubicBezTo>
                  <a:pt x="1842158" y="-19279"/>
                  <a:pt x="1945770" y="46176"/>
                  <a:pt x="1866900" y="6741"/>
                </a:cubicBezTo>
                <a:cubicBezTo>
                  <a:pt x="1856661" y="1621"/>
                  <a:pt x="1838325" y="-12309"/>
                  <a:pt x="1828800" y="25791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C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3DBBD-4C33-4D4D-9E75-9E35E4B1BE2C}"/>
              </a:ext>
            </a:extLst>
          </p:cNvPr>
          <p:cNvSpPr txBox="1"/>
          <p:nvPr/>
        </p:nvSpPr>
        <p:spPr>
          <a:xfrm>
            <a:off x="342900" y="704557"/>
            <a:ext cx="111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suppose the following points are the delivery locations for Pizza. </a:t>
            </a:r>
            <a:endParaRPr lang="en-IN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7B18DA8-54C4-4657-97A7-62AE9DCF3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49363" y="4227503"/>
            <a:ext cx="627065" cy="73575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207CB15-F548-429F-8406-117C9AB1E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4989" y="5655519"/>
            <a:ext cx="627066" cy="73575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7C378DE-459E-41A6-B1EF-F976428A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20496" y="2133749"/>
            <a:ext cx="627066" cy="73575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675D94A-AB5B-49C0-99AA-29633BD8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19691" y="1362952"/>
            <a:ext cx="627065" cy="73575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45EF3ECA-101E-4B26-A44F-049D1241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2283" y="1665612"/>
            <a:ext cx="627065" cy="735756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FF7BF1B-18BE-4FB0-88B6-E0807CEB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487" y="1773472"/>
            <a:ext cx="555588" cy="65189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E8FD5E7-5E10-45DC-B8EC-56BA875E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28522" y="2294500"/>
            <a:ext cx="627065" cy="735756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4E66E5A-C619-4862-B29C-A9A492F68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3082" y="2320339"/>
            <a:ext cx="550049" cy="645391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459C94C-FF7F-4C81-A2FC-99F7D06B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9683" y="3707070"/>
            <a:ext cx="534622" cy="627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AF3CAF3-6A6A-462B-814F-EAADD85D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2425" y="4457260"/>
            <a:ext cx="588925" cy="691005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A5D38CD-A910-47A5-A3FA-EA8843C8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97926" y="4963259"/>
            <a:ext cx="624044" cy="73221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6015D8AF-6698-4473-BBC6-DDBC06B8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22692" y="3204976"/>
            <a:ext cx="627065" cy="735756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3720CA13-9929-4FA1-B07F-28381374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2610" y="4111756"/>
            <a:ext cx="588926" cy="691006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083EB0E-9FEB-4FB2-B953-CEA824DDC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74334" y="4963259"/>
            <a:ext cx="624044" cy="732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561204-3C9E-4147-91B7-A96EF894A938}"/>
              </a:ext>
            </a:extLst>
          </p:cNvPr>
          <p:cNvSpPr txBox="1"/>
          <p:nvPr/>
        </p:nvSpPr>
        <p:spPr>
          <a:xfrm>
            <a:off x="342900" y="87241"/>
            <a:ext cx="7739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K-means : Pizza Hut Clustering Example.</a:t>
            </a:r>
          </a:p>
          <a:p>
            <a:endParaRPr lang="en-IN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2D556-7A6E-43B1-82BD-3E2B346590CB}"/>
              </a:ext>
            </a:extLst>
          </p:cNvPr>
          <p:cNvSpPr txBox="1"/>
          <p:nvPr/>
        </p:nvSpPr>
        <p:spPr>
          <a:xfrm>
            <a:off x="342900" y="726427"/>
            <a:ext cx="651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locate three cluster centers randomly.</a:t>
            </a:r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9E06DF-C2BB-4E34-84EB-4AFD2F6217F9}"/>
              </a:ext>
            </a:extLst>
          </p:cNvPr>
          <p:cNvSpPr/>
          <p:nvPr/>
        </p:nvSpPr>
        <p:spPr>
          <a:xfrm>
            <a:off x="2847975" y="3429000"/>
            <a:ext cx="627065" cy="5561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8D9152-D8AD-47A4-A897-16B904CBD90C}"/>
              </a:ext>
            </a:extLst>
          </p:cNvPr>
          <p:cNvSpPr/>
          <p:nvPr/>
        </p:nvSpPr>
        <p:spPr>
          <a:xfrm>
            <a:off x="7388497" y="5417400"/>
            <a:ext cx="627065" cy="5561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98967-3715-4205-A28C-027BF7997995}"/>
              </a:ext>
            </a:extLst>
          </p:cNvPr>
          <p:cNvSpPr/>
          <p:nvPr/>
        </p:nvSpPr>
        <p:spPr>
          <a:xfrm>
            <a:off x="7569121" y="1994415"/>
            <a:ext cx="627065" cy="556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1A57A3-EDF6-41FF-8A1B-38BFE758F531}"/>
              </a:ext>
            </a:extLst>
          </p:cNvPr>
          <p:cNvCxnSpPr>
            <a:stCxn id="27" idx="2"/>
            <a:endCxn id="16" idx="2"/>
          </p:cNvCxnSpPr>
          <p:nvPr/>
        </p:nvCxnSpPr>
        <p:spPr>
          <a:xfrm flipH="1" flipV="1">
            <a:off x="703281" y="2425362"/>
            <a:ext cx="2144694" cy="128170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B85B0E-F72C-4A8E-A471-5FF4F551DEC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714625" y="3030256"/>
            <a:ext cx="225182" cy="48018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F6E8CD-A699-4293-839E-4A60DA4A1553}"/>
              </a:ext>
            </a:extLst>
          </p:cNvPr>
          <p:cNvCxnSpPr>
            <a:cxnSpLocks/>
            <a:stCxn id="27" idx="7"/>
            <a:endCxn id="15" idx="2"/>
          </p:cNvCxnSpPr>
          <p:nvPr/>
        </p:nvCxnSpPr>
        <p:spPr>
          <a:xfrm flipV="1">
            <a:off x="3383208" y="2401368"/>
            <a:ext cx="612608" cy="1109077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292029-5FEE-4C0E-B956-C3869FC3BA8A}"/>
              </a:ext>
            </a:extLst>
          </p:cNvPr>
          <p:cNvCxnSpPr>
            <a:cxnSpLocks/>
            <a:stCxn id="27" idx="3"/>
            <a:endCxn id="19" idx="3"/>
          </p:cNvCxnSpPr>
          <p:nvPr/>
        </p:nvCxnSpPr>
        <p:spPr>
          <a:xfrm flipH="1">
            <a:off x="2234305" y="3903697"/>
            <a:ext cx="705502" cy="117018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31C694-ACF8-4BFE-9313-00893BB062DC}"/>
              </a:ext>
            </a:extLst>
          </p:cNvPr>
          <p:cNvCxnSpPr>
            <a:cxnSpLocks/>
            <a:stCxn id="27" idx="4"/>
            <a:endCxn id="21" idx="0"/>
          </p:cNvCxnSpPr>
          <p:nvPr/>
        </p:nvCxnSpPr>
        <p:spPr>
          <a:xfrm flipH="1">
            <a:off x="2609948" y="3985142"/>
            <a:ext cx="551560" cy="978117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F9E2DD-A185-4CC0-A179-F137B56072EF}"/>
              </a:ext>
            </a:extLst>
          </p:cNvPr>
          <p:cNvCxnSpPr>
            <a:cxnSpLocks/>
            <a:stCxn id="27" idx="5"/>
            <a:endCxn id="11" idx="1"/>
          </p:cNvCxnSpPr>
          <p:nvPr/>
        </p:nvCxnSpPr>
        <p:spPr>
          <a:xfrm>
            <a:off x="3383208" y="3903697"/>
            <a:ext cx="1066155" cy="691684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D0D465-6F67-4028-A435-C73BF4954180}"/>
              </a:ext>
            </a:extLst>
          </p:cNvPr>
          <p:cNvCxnSpPr>
            <a:stCxn id="29" idx="2"/>
            <a:endCxn id="17" idx="3"/>
          </p:cNvCxnSpPr>
          <p:nvPr/>
        </p:nvCxnSpPr>
        <p:spPr>
          <a:xfrm flipH="1">
            <a:off x="6555587" y="2272486"/>
            <a:ext cx="1013534" cy="389892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D3429F-0217-439F-BAC1-645356B6CCFA}"/>
              </a:ext>
            </a:extLst>
          </p:cNvPr>
          <p:cNvCxnSpPr>
            <a:cxnSpLocks/>
            <a:stCxn id="29" idx="4"/>
            <a:endCxn id="22" idx="0"/>
          </p:cNvCxnSpPr>
          <p:nvPr/>
        </p:nvCxnSpPr>
        <p:spPr>
          <a:xfrm flipH="1">
            <a:off x="7836225" y="2550557"/>
            <a:ext cx="46429" cy="65441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8C35FD1-3AA7-4916-978D-F4AE44304604}"/>
              </a:ext>
            </a:extLst>
          </p:cNvPr>
          <p:cNvCxnSpPr>
            <a:stCxn id="29" idx="7"/>
            <a:endCxn id="14" idx="1"/>
          </p:cNvCxnSpPr>
          <p:nvPr/>
        </p:nvCxnSpPr>
        <p:spPr>
          <a:xfrm flipV="1">
            <a:off x="8104354" y="1730830"/>
            <a:ext cx="515337" cy="34503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9AB21F-CC3D-46C0-BDE4-82CFACC672E0}"/>
              </a:ext>
            </a:extLst>
          </p:cNvPr>
          <p:cNvCxnSpPr>
            <a:stCxn id="29" idx="6"/>
            <a:endCxn id="13" idx="1"/>
          </p:cNvCxnSpPr>
          <p:nvPr/>
        </p:nvCxnSpPr>
        <p:spPr>
          <a:xfrm>
            <a:off x="8196186" y="2272486"/>
            <a:ext cx="2224310" cy="229142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7F1B93-9178-4612-A13D-4D176024E0B4}"/>
              </a:ext>
            </a:extLst>
          </p:cNvPr>
          <p:cNvCxnSpPr>
            <a:stCxn id="28" idx="1"/>
            <a:endCxn id="20" idx="3"/>
          </p:cNvCxnSpPr>
          <p:nvPr/>
        </p:nvCxnSpPr>
        <p:spPr>
          <a:xfrm flipH="1" flipV="1">
            <a:off x="6991350" y="4802763"/>
            <a:ext cx="488979" cy="696082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1E4960-C3FD-42AC-A035-5C513B359419}"/>
              </a:ext>
            </a:extLst>
          </p:cNvPr>
          <p:cNvCxnSpPr>
            <a:stCxn id="28" idx="2"/>
            <a:endCxn id="12" idx="3"/>
          </p:cNvCxnSpPr>
          <p:nvPr/>
        </p:nvCxnSpPr>
        <p:spPr>
          <a:xfrm flipH="1">
            <a:off x="6242055" y="5695471"/>
            <a:ext cx="1146442" cy="32792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8C103E-BA17-4B60-9469-B670C579BC55}"/>
              </a:ext>
            </a:extLst>
          </p:cNvPr>
          <p:cNvCxnSpPr>
            <a:stCxn id="28" idx="7"/>
            <a:endCxn id="23" idx="1"/>
          </p:cNvCxnSpPr>
          <p:nvPr/>
        </p:nvCxnSpPr>
        <p:spPr>
          <a:xfrm flipV="1">
            <a:off x="7923730" y="4457259"/>
            <a:ext cx="728880" cy="104158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1CCEAA-89CD-4E33-B96F-52F1160A80A2}"/>
              </a:ext>
            </a:extLst>
          </p:cNvPr>
          <p:cNvCxnSpPr>
            <a:stCxn id="28" idx="6"/>
            <a:endCxn id="24" idx="1"/>
          </p:cNvCxnSpPr>
          <p:nvPr/>
        </p:nvCxnSpPr>
        <p:spPr>
          <a:xfrm flipV="1">
            <a:off x="8015562" y="5329365"/>
            <a:ext cx="2058772" cy="36610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81A807-2853-4826-9D70-CE84A01C19CA}"/>
              </a:ext>
            </a:extLst>
          </p:cNvPr>
          <p:cNvSpPr txBox="1"/>
          <p:nvPr/>
        </p:nvSpPr>
        <p:spPr>
          <a:xfrm>
            <a:off x="337008" y="720006"/>
            <a:ext cx="626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distances of each point as shown.</a:t>
            </a:r>
          </a:p>
          <a:p>
            <a:endParaRPr lang="en-IN" dirty="0"/>
          </a:p>
        </p:txBody>
      </p:sp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B5C0E9EC-EE94-40B9-AA64-16737DA2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3870" y="1787784"/>
            <a:ext cx="477220" cy="735756"/>
          </a:xfrm>
          <a:prstGeom prst="rect">
            <a:avLst/>
          </a:pr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CF9B7733-84F9-4929-B9D8-44988EB92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56669" y="5679286"/>
            <a:ext cx="735757" cy="735757"/>
          </a:xfrm>
          <a:prstGeom prst="rect">
            <a:avLst/>
          </a:prstGeom>
        </p:spPr>
      </p:pic>
      <p:pic>
        <p:nvPicPr>
          <p:cNvPr id="75" name="Picture 74" descr="A close up of a logo&#10;&#10;Description automatically generated">
            <a:extLst>
              <a:ext uri="{FF2B5EF4-FFF2-40B4-BE49-F238E27FC236}">
                <a16:creationId xmlns:a16="http://schemas.microsoft.com/office/drawing/2014/main" id="{FC12558B-7D31-4440-9691-975543F4D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18477" y="4978052"/>
            <a:ext cx="735757" cy="735757"/>
          </a:xfrm>
          <a:prstGeom prst="rect">
            <a:avLst/>
          </a:prstGeom>
        </p:spPr>
      </p:pic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65B6BFC7-92F5-460E-A1F8-642D0A83A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79194" y="4118911"/>
            <a:ext cx="735757" cy="735757"/>
          </a:xfrm>
          <a:prstGeom prst="rect">
            <a:avLst/>
          </a:prstGeom>
        </p:spPr>
      </p:pic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BB6A5AE0-FA88-40A2-971E-C8EEFED06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49256" y="4459732"/>
            <a:ext cx="735757" cy="7357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3C9513-BEFA-42A1-BA59-C3183535C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70928" y="2320339"/>
            <a:ext cx="565686" cy="91526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1FF4B3C-9310-498C-A557-0C500B07A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48749" y="1315838"/>
            <a:ext cx="565686" cy="91526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7D30B3-E2CF-4DA6-A9E1-DC2DE206F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1875" y="2133749"/>
            <a:ext cx="565686" cy="91526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4E3460-1D22-4D7D-AA36-8717AE4B1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53381" y="3235606"/>
            <a:ext cx="565686" cy="915267"/>
          </a:xfrm>
          <a:prstGeom prst="rect">
            <a:avLst/>
          </a:prstGeom>
        </p:spPr>
      </p:pic>
      <p:pic>
        <p:nvPicPr>
          <p:cNvPr id="82" name="Picture 81" descr="A close up of a logo&#10;&#10;Description automatically generated">
            <a:extLst>
              <a:ext uri="{FF2B5EF4-FFF2-40B4-BE49-F238E27FC236}">
                <a16:creationId xmlns:a16="http://schemas.microsoft.com/office/drawing/2014/main" id="{26BA5EF6-A1D8-4132-8ADF-2E396BA72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29496" y="2305613"/>
            <a:ext cx="477220" cy="735756"/>
          </a:xfrm>
          <a:prstGeom prst="rect">
            <a:avLst/>
          </a:prstGeom>
        </p:spPr>
      </p:pic>
      <p:pic>
        <p:nvPicPr>
          <p:cNvPr id="83" name="Picture 82" descr="A close up of a logo&#10;&#10;Description automatically generated">
            <a:extLst>
              <a:ext uri="{FF2B5EF4-FFF2-40B4-BE49-F238E27FC236}">
                <a16:creationId xmlns:a16="http://schemas.microsoft.com/office/drawing/2014/main" id="{6EE6E0CB-22AA-452B-BA12-1D553E361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27135" y="3725045"/>
            <a:ext cx="477220" cy="735756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6E38DCB0-B994-4EEB-AAE3-9F78BA4B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60860" y="1696489"/>
            <a:ext cx="477220" cy="735756"/>
          </a:xfrm>
          <a:prstGeom prst="rect">
            <a:avLst/>
          </a:prstGeom>
        </p:spPr>
      </p:pic>
      <p:pic>
        <p:nvPicPr>
          <p:cNvPr id="85" name="Picture 84" descr="A close up of a logo&#10;&#10;Description automatically generated">
            <a:extLst>
              <a:ext uri="{FF2B5EF4-FFF2-40B4-BE49-F238E27FC236}">
                <a16:creationId xmlns:a16="http://schemas.microsoft.com/office/drawing/2014/main" id="{2CA009DE-0DFB-48A1-8974-FC283AF86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70755" y="5005831"/>
            <a:ext cx="477220" cy="735756"/>
          </a:xfrm>
          <a:prstGeom prst="rect">
            <a:avLst/>
          </a:prstGeom>
        </p:spPr>
      </p:pic>
      <p:pic>
        <p:nvPicPr>
          <p:cNvPr id="86" name="Picture 85" descr="A close up of a logo&#10;&#10;Description automatically generated">
            <a:extLst>
              <a:ext uri="{FF2B5EF4-FFF2-40B4-BE49-F238E27FC236}">
                <a16:creationId xmlns:a16="http://schemas.microsoft.com/office/drawing/2014/main" id="{B9D4273E-C493-4F58-91AC-CC0A8BEC9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3455" y="4247273"/>
            <a:ext cx="477220" cy="73575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7C0BE5F-5721-4A37-A218-D588B2793007}"/>
              </a:ext>
            </a:extLst>
          </p:cNvPr>
          <p:cNvSpPr txBox="1"/>
          <p:nvPr/>
        </p:nvSpPr>
        <p:spPr>
          <a:xfrm>
            <a:off x="331891" y="709310"/>
            <a:ext cx="70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the points to the nearest cluster center based on the distance between each center and the points.</a:t>
            </a:r>
            <a:endParaRPr lang="en-IN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05EFCB-00BD-4AAA-86F6-DD58881141D4}"/>
              </a:ext>
            </a:extLst>
          </p:cNvPr>
          <p:cNvSpPr txBox="1"/>
          <p:nvPr/>
        </p:nvSpPr>
        <p:spPr>
          <a:xfrm>
            <a:off x="343409" y="752618"/>
            <a:ext cx="549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Re-assign the cluster centers and locate nearest points.</a:t>
            </a:r>
            <a:endParaRPr lang="en-I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5230137-C98A-4DA2-98EB-DF1D185D01E4}"/>
              </a:ext>
            </a:extLst>
          </p:cNvPr>
          <p:cNvSpPr/>
          <p:nvPr/>
        </p:nvSpPr>
        <p:spPr>
          <a:xfrm>
            <a:off x="1484529" y="2752185"/>
            <a:ext cx="627065" cy="5561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E61C95-D8ED-4B74-AF4B-6E189688880F}"/>
              </a:ext>
            </a:extLst>
          </p:cNvPr>
          <p:cNvSpPr/>
          <p:nvPr/>
        </p:nvSpPr>
        <p:spPr>
          <a:xfrm>
            <a:off x="8801826" y="2587184"/>
            <a:ext cx="627065" cy="556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  <a:endParaRPr lang="en-IN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2BFCDAB-262C-441C-9436-85D32138AF40}"/>
              </a:ext>
            </a:extLst>
          </p:cNvPr>
          <p:cNvSpPr/>
          <p:nvPr/>
        </p:nvSpPr>
        <p:spPr>
          <a:xfrm>
            <a:off x="5556669" y="3909396"/>
            <a:ext cx="627065" cy="5561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6A01EA-8E54-4146-B250-F1CF4D23FB53}"/>
              </a:ext>
            </a:extLst>
          </p:cNvPr>
          <p:cNvSpPr txBox="1"/>
          <p:nvPr/>
        </p:nvSpPr>
        <p:spPr>
          <a:xfrm>
            <a:off x="342900" y="737040"/>
            <a:ext cx="789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Re-assign the cluster centers and locate nearest points, and calculate the distance.</a:t>
            </a:r>
            <a:endParaRPr lang="en-IN" dirty="0"/>
          </a:p>
        </p:txBody>
      </p:sp>
      <p:pic>
        <p:nvPicPr>
          <p:cNvPr id="122" name="Picture 121" descr="A close up of a logo&#10;&#10;Description automatically generated">
            <a:extLst>
              <a:ext uri="{FF2B5EF4-FFF2-40B4-BE49-F238E27FC236}">
                <a16:creationId xmlns:a16="http://schemas.microsoft.com/office/drawing/2014/main" id="{B9B0F140-BA78-4A9A-8D83-2601A7B93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00594" y="4207772"/>
            <a:ext cx="735757" cy="73575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782F629-9348-4FED-B672-25BB1637A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64229" y="4092923"/>
            <a:ext cx="565686" cy="91526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F0191B8D-653F-4A69-AB83-9B07DF9DE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03512" y="4978052"/>
            <a:ext cx="565686" cy="915267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A1C3A3-2407-48BE-962F-5C3CA18A34A7}"/>
              </a:ext>
            </a:extLst>
          </p:cNvPr>
          <p:cNvCxnSpPr>
            <a:cxnSpLocks/>
            <a:stCxn id="91" idx="6"/>
            <a:endCxn id="84" idx="2"/>
          </p:cNvCxnSpPr>
          <p:nvPr/>
        </p:nvCxnSpPr>
        <p:spPr>
          <a:xfrm flipV="1">
            <a:off x="2111594" y="2432245"/>
            <a:ext cx="1887876" cy="59801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423AAE-ED18-4FCB-9954-04511D4DC8C4}"/>
              </a:ext>
            </a:extLst>
          </p:cNvPr>
          <p:cNvCxnSpPr>
            <a:cxnSpLocks/>
            <a:stCxn id="91" idx="7"/>
            <a:endCxn id="18" idx="1"/>
          </p:cNvCxnSpPr>
          <p:nvPr/>
        </p:nvCxnSpPr>
        <p:spPr>
          <a:xfrm flipV="1">
            <a:off x="2019762" y="2643035"/>
            <a:ext cx="373320" cy="190595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921D3E1-6A98-47D5-9CE2-62BE775FFECF}"/>
              </a:ext>
            </a:extLst>
          </p:cNvPr>
          <p:cNvCxnSpPr>
            <a:cxnSpLocks/>
            <a:stCxn id="91" idx="1"/>
            <a:endCxn id="67" idx="3"/>
          </p:cNvCxnSpPr>
          <p:nvPr/>
        </p:nvCxnSpPr>
        <p:spPr>
          <a:xfrm flipH="1" flipV="1">
            <a:off x="941090" y="2155662"/>
            <a:ext cx="635271" cy="67796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93E85E3-149A-4612-AC36-EAA641977CF8}"/>
              </a:ext>
            </a:extLst>
          </p:cNvPr>
          <p:cNvCxnSpPr>
            <a:cxnSpLocks/>
            <a:stCxn id="91" idx="4"/>
            <a:endCxn id="83" idx="0"/>
          </p:cNvCxnSpPr>
          <p:nvPr/>
        </p:nvCxnSpPr>
        <p:spPr>
          <a:xfrm>
            <a:off x="1798062" y="3308327"/>
            <a:ext cx="167683" cy="41671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0E12832-34E5-40A4-B78B-AD484A885B25}"/>
              </a:ext>
            </a:extLst>
          </p:cNvPr>
          <p:cNvCxnSpPr>
            <a:cxnSpLocks/>
            <a:stCxn id="91" idx="5"/>
            <a:endCxn id="21" idx="0"/>
          </p:cNvCxnSpPr>
          <p:nvPr/>
        </p:nvCxnSpPr>
        <p:spPr>
          <a:xfrm>
            <a:off x="2019762" y="3226882"/>
            <a:ext cx="590186" cy="1736377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20376F7-CAA2-4AC3-97D5-EC0F398CB9C9}"/>
              </a:ext>
            </a:extLst>
          </p:cNvPr>
          <p:cNvCxnSpPr>
            <a:cxnSpLocks/>
            <a:stCxn id="92" idx="6"/>
            <a:endCxn id="80" idx="1"/>
          </p:cNvCxnSpPr>
          <p:nvPr/>
        </p:nvCxnSpPr>
        <p:spPr>
          <a:xfrm flipV="1">
            <a:off x="9428891" y="2591383"/>
            <a:ext cx="1052984" cy="273872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9F319EC-5038-46A3-A6D6-DA0FDDAB763A}"/>
              </a:ext>
            </a:extLst>
          </p:cNvPr>
          <p:cNvCxnSpPr>
            <a:cxnSpLocks/>
            <a:stCxn id="92" idx="0"/>
            <a:endCxn id="79" idx="2"/>
          </p:cNvCxnSpPr>
          <p:nvPr/>
        </p:nvCxnSpPr>
        <p:spPr>
          <a:xfrm flipH="1" flipV="1">
            <a:off x="8931592" y="2231105"/>
            <a:ext cx="183767" cy="356079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A943F1F-206B-40E2-AF64-4BBE6E2DE4AB}"/>
              </a:ext>
            </a:extLst>
          </p:cNvPr>
          <p:cNvCxnSpPr>
            <a:cxnSpLocks/>
            <a:stCxn id="92" idx="3"/>
            <a:endCxn id="81" idx="3"/>
          </p:cNvCxnSpPr>
          <p:nvPr/>
        </p:nvCxnSpPr>
        <p:spPr>
          <a:xfrm flipH="1">
            <a:off x="8119067" y="3061881"/>
            <a:ext cx="774591" cy="631359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926F5A5-8486-4ABA-AAEF-5A9D435380A5}"/>
              </a:ext>
            </a:extLst>
          </p:cNvPr>
          <p:cNvCxnSpPr>
            <a:cxnSpLocks/>
            <a:stCxn id="92" idx="4"/>
            <a:endCxn id="123" idx="0"/>
          </p:cNvCxnSpPr>
          <p:nvPr/>
        </p:nvCxnSpPr>
        <p:spPr>
          <a:xfrm flipH="1">
            <a:off x="8947072" y="3143326"/>
            <a:ext cx="168287" cy="949597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4438439-76D3-4C53-9833-8B782C2712C6}"/>
              </a:ext>
            </a:extLst>
          </p:cNvPr>
          <p:cNvCxnSpPr>
            <a:cxnSpLocks/>
            <a:stCxn id="92" idx="5"/>
            <a:endCxn id="124" idx="0"/>
          </p:cNvCxnSpPr>
          <p:nvPr/>
        </p:nvCxnSpPr>
        <p:spPr>
          <a:xfrm>
            <a:off x="9337059" y="3061881"/>
            <a:ext cx="1049296" cy="191617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E14546D-73DA-4855-A021-E5DD283CEAF4}"/>
              </a:ext>
            </a:extLst>
          </p:cNvPr>
          <p:cNvCxnSpPr>
            <a:cxnSpLocks/>
            <a:stCxn id="92" idx="2"/>
            <a:endCxn id="78" idx="3"/>
          </p:cNvCxnSpPr>
          <p:nvPr/>
        </p:nvCxnSpPr>
        <p:spPr>
          <a:xfrm flipH="1" flipV="1">
            <a:off x="6536614" y="2777973"/>
            <a:ext cx="2265212" cy="87282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587E98B-57F5-4D8D-987F-C6CEC807DC31}"/>
              </a:ext>
            </a:extLst>
          </p:cNvPr>
          <p:cNvCxnSpPr>
            <a:cxnSpLocks/>
            <a:stCxn id="93" idx="5"/>
            <a:endCxn id="77" idx="1"/>
          </p:cNvCxnSpPr>
          <p:nvPr/>
        </p:nvCxnSpPr>
        <p:spPr>
          <a:xfrm>
            <a:off x="6091902" y="4384093"/>
            <a:ext cx="257354" cy="44351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5E8BBCD-DF98-4663-9DAE-C35DD26056DF}"/>
              </a:ext>
            </a:extLst>
          </p:cNvPr>
          <p:cNvCxnSpPr>
            <a:cxnSpLocks/>
            <a:stCxn id="93" idx="2"/>
            <a:endCxn id="122" idx="3"/>
          </p:cNvCxnSpPr>
          <p:nvPr/>
        </p:nvCxnSpPr>
        <p:spPr>
          <a:xfrm flipH="1">
            <a:off x="5136351" y="4187467"/>
            <a:ext cx="420318" cy="388184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3C4EEDA-900F-4B5C-B5E5-BCF5B70C126D}"/>
              </a:ext>
            </a:extLst>
          </p:cNvPr>
          <p:cNvCxnSpPr>
            <a:cxnSpLocks/>
            <a:stCxn id="93" idx="4"/>
            <a:endCxn id="73" idx="0"/>
          </p:cNvCxnSpPr>
          <p:nvPr/>
        </p:nvCxnSpPr>
        <p:spPr>
          <a:xfrm>
            <a:off x="5870202" y="4465538"/>
            <a:ext cx="54346" cy="1213748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FCB4D3FA-9049-4A48-B0D9-33AF6E505C7C}"/>
              </a:ext>
            </a:extLst>
          </p:cNvPr>
          <p:cNvSpPr txBox="1"/>
          <p:nvPr/>
        </p:nvSpPr>
        <p:spPr>
          <a:xfrm>
            <a:off x="263400" y="6160005"/>
            <a:ext cx="256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Form three clusters.</a:t>
            </a:r>
            <a:endParaRPr lang="en-IN" sz="2000" b="1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2EC380-A0FB-4BED-BAB8-5380C2C7BF1C}"/>
              </a:ext>
            </a:extLst>
          </p:cNvPr>
          <p:cNvSpPr/>
          <p:nvPr/>
        </p:nvSpPr>
        <p:spPr>
          <a:xfrm>
            <a:off x="142875" y="1257300"/>
            <a:ext cx="4410075" cy="4766371"/>
          </a:xfrm>
          <a:custGeom>
            <a:avLst/>
            <a:gdLst>
              <a:gd name="connsiteX0" fmla="*/ 1162050 w 4410075"/>
              <a:gd name="connsiteY0" fmla="*/ 190500 h 4766371"/>
              <a:gd name="connsiteX1" fmla="*/ 1162050 w 4410075"/>
              <a:gd name="connsiteY1" fmla="*/ 190500 h 4766371"/>
              <a:gd name="connsiteX2" fmla="*/ 962025 w 4410075"/>
              <a:gd name="connsiteY2" fmla="*/ 200025 h 4766371"/>
              <a:gd name="connsiteX3" fmla="*/ 895350 w 4410075"/>
              <a:gd name="connsiteY3" fmla="*/ 219075 h 4766371"/>
              <a:gd name="connsiteX4" fmla="*/ 857250 w 4410075"/>
              <a:gd name="connsiteY4" fmla="*/ 228600 h 4766371"/>
              <a:gd name="connsiteX5" fmla="*/ 771525 w 4410075"/>
              <a:gd name="connsiteY5" fmla="*/ 247650 h 4766371"/>
              <a:gd name="connsiteX6" fmla="*/ 742950 w 4410075"/>
              <a:gd name="connsiteY6" fmla="*/ 257175 h 4766371"/>
              <a:gd name="connsiteX7" fmla="*/ 666750 w 4410075"/>
              <a:gd name="connsiteY7" fmla="*/ 276225 h 4766371"/>
              <a:gd name="connsiteX8" fmla="*/ 628650 w 4410075"/>
              <a:gd name="connsiteY8" fmla="*/ 285750 h 4766371"/>
              <a:gd name="connsiteX9" fmla="*/ 571500 w 4410075"/>
              <a:gd name="connsiteY9" fmla="*/ 304800 h 4766371"/>
              <a:gd name="connsiteX10" fmla="*/ 495300 w 4410075"/>
              <a:gd name="connsiteY10" fmla="*/ 323850 h 4766371"/>
              <a:gd name="connsiteX11" fmla="*/ 466725 w 4410075"/>
              <a:gd name="connsiteY11" fmla="*/ 333375 h 4766371"/>
              <a:gd name="connsiteX12" fmla="*/ 409575 w 4410075"/>
              <a:gd name="connsiteY12" fmla="*/ 342900 h 4766371"/>
              <a:gd name="connsiteX13" fmla="*/ 381000 w 4410075"/>
              <a:gd name="connsiteY13" fmla="*/ 352425 h 4766371"/>
              <a:gd name="connsiteX14" fmla="*/ 314325 w 4410075"/>
              <a:gd name="connsiteY14" fmla="*/ 371475 h 4766371"/>
              <a:gd name="connsiteX15" fmla="*/ 228600 w 4410075"/>
              <a:gd name="connsiteY15" fmla="*/ 428625 h 4766371"/>
              <a:gd name="connsiteX16" fmla="*/ 200025 w 4410075"/>
              <a:gd name="connsiteY16" fmla="*/ 447675 h 4766371"/>
              <a:gd name="connsiteX17" fmla="*/ 171450 w 4410075"/>
              <a:gd name="connsiteY17" fmla="*/ 457200 h 4766371"/>
              <a:gd name="connsiteX18" fmla="*/ 152400 w 4410075"/>
              <a:gd name="connsiteY18" fmla="*/ 485775 h 4766371"/>
              <a:gd name="connsiteX19" fmla="*/ 123825 w 4410075"/>
              <a:gd name="connsiteY19" fmla="*/ 504825 h 4766371"/>
              <a:gd name="connsiteX20" fmla="*/ 85725 w 4410075"/>
              <a:gd name="connsiteY20" fmla="*/ 561975 h 4766371"/>
              <a:gd name="connsiteX21" fmla="*/ 66675 w 4410075"/>
              <a:gd name="connsiteY21" fmla="*/ 590550 h 4766371"/>
              <a:gd name="connsiteX22" fmla="*/ 38100 w 4410075"/>
              <a:gd name="connsiteY22" fmla="*/ 657225 h 4766371"/>
              <a:gd name="connsiteX23" fmla="*/ 0 w 4410075"/>
              <a:gd name="connsiteY23" fmla="*/ 742950 h 4766371"/>
              <a:gd name="connsiteX24" fmla="*/ 9525 w 4410075"/>
              <a:gd name="connsiteY24" fmla="*/ 1095375 h 4766371"/>
              <a:gd name="connsiteX25" fmla="*/ 28575 w 4410075"/>
              <a:gd name="connsiteY25" fmla="*/ 1162050 h 4766371"/>
              <a:gd name="connsiteX26" fmla="*/ 47625 w 4410075"/>
              <a:gd name="connsiteY26" fmla="*/ 1247775 h 4766371"/>
              <a:gd name="connsiteX27" fmla="*/ 76200 w 4410075"/>
              <a:gd name="connsiteY27" fmla="*/ 1343025 h 4766371"/>
              <a:gd name="connsiteX28" fmla="*/ 85725 w 4410075"/>
              <a:gd name="connsiteY28" fmla="*/ 1371600 h 4766371"/>
              <a:gd name="connsiteX29" fmla="*/ 104775 w 4410075"/>
              <a:gd name="connsiteY29" fmla="*/ 1447800 h 4766371"/>
              <a:gd name="connsiteX30" fmla="*/ 123825 w 4410075"/>
              <a:gd name="connsiteY30" fmla="*/ 1476375 h 4766371"/>
              <a:gd name="connsiteX31" fmla="*/ 133350 w 4410075"/>
              <a:gd name="connsiteY31" fmla="*/ 1514475 h 4766371"/>
              <a:gd name="connsiteX32" fmla="*/ 200025 w 4410075"/>
              <a:gd name="connsiteY32" fmla="*/ 1628775 h 4766371"/>
              <a:gd name="connsiteX33" fmla="*/ 209550 w 4410075"/>
              <a:gd name="connsiteY33" fmla="*/ 1685925 h 4766371"/>
              <a:gd name="connsiteX34" fmla="*/ 247650 w 4410075"/>
              <a:gd name="connsiteY34" fmla="*/ 1762125 h 4766371"/>
              <a:gd name="connsiteX35" fmla="*/ 295275 w 4410075"/>
              <a:gd name="connsiteY35" fmla="*/ 1895475 h 4766371"/>
              <a:gd name="connsiteX36" fmla="*/ 323850 w 4410075"/>
              <a:gd name="connsiteY36" fmla="*/ 1952625 h 4766371"/>
              <a:gd name="connsiteX37" fmla="*/ 342900 w 4410075"/>
              <a:gd name="connsiteY37" fmla="*/ 2000250 h 4766371"/>
              <a:gd name="connsiteX38" fmla="*/ 361950 w 4410075"/>
              <a:gd name="connsiteY38" fmla="*/ 2038350 h 4766371"/>
              <a:gd name="connsiteX39" fmla="*/ 381000 w 4410075"/>
              <a:gd name="connsiteY39" fmla="*/ 2066925 h 4766371"/>
              <a:gd name="connsiteX40" fmla="*/ 400050 w 4410075"/>
              <a:gd name="connsiteY40" fmla="*/ 2124075 h 4766371"/>
              <a:gd name="connsiteX41" fmla="*/ 419100 w 4410075"/>
              <a:gd name="connsiteY41" fmla="*/ 2162175 h 4766371"/>
              <a:gd name="connsiteX42" fmla="*/ 438150 w 4410075"/>
              <a:gd name="connsiteY42" fmla="*/ 2219325 h 4766371"/>
              <a:gd name="connsiteX43" fmla="*/ 447675 w 4410075"/>
              <a:gd name="connsiteY43" fmla="*/ 2257425 h 4766371"/>
              <a:gd name="connsiteX44" fmla="*/ 476250 w 4410075"/>
              <a:gd name="connsiteY44" fmla="*/ 2286000 h 4766371"/>
              <a:gd name="connsiteX45" fmla="*/ 485775 w 4410075"/>
              <a:gd name="connsiteY45" fmla="*/ 2314575 h 4766371"/>
              <a:gd name="connsiteX46" fmla="*/ 504825 w 4410075"/>
              <a:gd name="connsiteY46" fmla="*/ 2381250 h 4766371"/>
              <a:gd name="connsiteX47" fmla="*/ 523875 w 4410075"/>
              <a:gd name="connsiteY47" fmla="*/ 2409825 h 4766371"/>
              <a:gd name="connsiteX48" fmla="*/ 542925 w 4410075"/>
              <a:gd name="connsiteY48" fmla="*/ 2476500 h 4766371"/>
              <a:gd name="connsiteX49" fmla="*/ 561975 w 4410075"/>
              <a:gd name="connsiteY49" fmla="*/ 2505075 h 4766371"/>
              <a:gd name="connsiteX50" fmla="*/ 581025 w 4410075"/>
              <a:gd name="connsiteY50" fmla="*/ 2543175 h 4766371"/>
              <a:gd name="connsiteX51" fmla="*/ 600075 w 4410075"/>
              <a:gd name="connsiteY51" fmla="*/ 2590800 h 4766371"/>
              <a:gd name="connsiteX52" fmla="*/ 609600 w 4410075"/>
              <a:gd name="connsiteY52" fmla="*/ 2619375 h 4766371"/>
              <a:gd name="connsiteX53" fmla="*/ 628650 w 4410075"/>
              <a:gd name="connsiteY53" fmla="*/ 2657475 h 4766371"/>
              <a:gd name="connsiteX54" fmla="*/ 647700 w 4410075"/>
              <a:gd name="connsiteY54" fmla="*/ 2714625 h 4766371"/>
              <a:gd name="connsiteX55" fmla="*/ 676275 w 4410075"/>
              <a:gd name="connsiteY55" fmla="*/ 2752725 h 4766371"/>
              <a:gd name="connsiteX56" fmla="*/ 695325 w 4410075"/>
              <a:gd name="connsiteY56" fmla="*/ 2819400 h 4766371"/>
              <a:gd name="connsiteX57" fmla="*/ 704850 w 4410075"/>
              <a:gd name="connsiteY57" fmla="*/ 2857500 h 4766371"/>
              <a:gd name="connsiteX58" fmla="*/ 723900 w 4410075"/>
              <a:gd name="connsiteY58" fmla="*/ 2886075 h 4766371"/>
              <a:gd name="connsiteX59" fmla="*/ 733425 w 4410075"/>
              <a:gd name="connsiteY59" fmla="*/ 2914650 h 4766371"/>
              <a:gd name="connsiteX60" fmla="*/ 752475 w 4410075"/>
              <a:gd name="connsiteY60" fmla="*/ 2952750 h 4766371"/>
              <a:gd name="connsiteX61" fmla="*/ 762000 w 4410075"/>
              <a:gd name="connsiteY61" fmla="*/ 2990850 h 4766371"/>
              <a:gd name="connsiteX62" fmla="*/ 781050 w 4410075"/>
              <a:gd name="connsiteY62" fmla="*/ 3028950 h 4766371"/>
              <a:gd name="connsiteX63" fmla="*/ 800100 w 4410075"/>
              <a:gd name="connsiteY63" fmla="*/ 3086100 h 4766371"/>
              <a:gd name="connsiteX64" fmla="*/ 819150 w 4410075"/>
              <a:gd name="connsiteY64" fmla="*/ 3124200 h 4766371"/>
              <a:gd name="connsiteX65" fmla="*/ 828675 w 4410075"/>
              <a:gd name="connsiteY65" fmla="*/ 3162300 h 4766371"/>
              <a:gd name="connsiteX66" fmla="*/ 876300 w 4410075"/>
              <a:gd name="connsiteY66" fmla="*/ 3248025 h 4766371"/>
              <a:gd name="connsiteX67" fmla="*/ 895350 w 4410075"/>
              <a:gd name="connsiteY67" fmla="*/ 3295650 h 4766371"/>
              <a:gd name="connsiteX68" fmla="*/ 962025 w 4410075"/>
              <a:gd name="connsiteY68" fmla="*/ 3390900 h 4766371"/>
              <a:gd name="connsiteX69" fmla="*/ 981075 w 4410075"/>
              <a:gd name="connsiteY69" fmla="*/ 3419475 h 4766371"/>
              <a:gd name="connsiteX70" fmla="*/ 1009650 w 4410075"/>
              <a:gd name="connsiteY70" fmla="*/ 3476625 h 4766371"/>
              <a:gd name="connsiteX71" fmla="*/ 1104900 w 4410075"/>
              <a:gd name="connsiteY71" fmla="*/ 3609975 h 4766371"/>
              <a:gd name="connsiteX72" fmla="*/ 1133475 w 4410075"/>
              <a:gd name="connsiteY72" fmla="*/ 3676650 h 4766371"/>
              <a:gd name="connsiteX73" fmla="*/ 1190625 w 4410075"/>
              <a:gd name="connsiteY73" fmla="*/ 3752850 h 4766371"/>
              <a:gd name="connsiteX74" fmla="*/ 1257300 w 4410075"/>
              <a:gd name="connsiteY74" fmla="*/ 3857625 h 4766371"/>
              <a:gd name="connsiteX75" fmla="*/ 1285875 w 4410075"/>
              <a:gd name="connsiteY75" fmla="*/ 3876675 h 4766371"/>
              <a:gd name="connsiteX76" fmla="*/ 1333500 w 4410075"/>
              <a:gd name="connsiteY76" fmla="*/ 3962400 h 4766371"/>
              <a:gd name="connsiteX77" fmla="*/ 1381125 w 4410075"/>
              <a:gd name="connsiteY77" fmla="*/ 4057650 h 4766371"/>
              <a:gd name="connsiteX78" fmla="*/ 1419225 w 4410075"/>
              <a:gd name="connsiteY78" fmla="*/ 4095750 h 4766371"/>
              <a:gd name="connsiteX79" fmla="*/ 1438275 w 4410075"/>
              <a:gd name="connsiteY79" fmla="*/ 4133850 h 4766371"/>
              <a:gd name="connsiteX80" fmla="*/ 1485900 w 4410075"/>
              <a:gd name="connsiteY80" fmla="*/ 4210050 h 4766371"/>
              <a:gd name="connsiteX81" fmla="*/ 1514475 w 4410075"/>
              <a:gd name="connsiteY81" fmla="*/ 4248150 h 4766371"/>
              <a:gd name="connsiteX82" fmla="*/ 1562100 w 4410075"/>
              <a:gd name="connsiteY82" fmla="*/ 4305300 h 4766371"/>
              <a:gd name="connsiteX83" fmla="*/ 1590675 w 4410075"/>
              <a:gd name="connsiteY83" fmla="*/ 4343400 h 4766371"/>
              <a:gd name="connsiteX84" fmla="*/ 1619250 w 4410075"/>
              <a:gd name="connsiteY84" fmla="*/ 4371975 h 4766371"/>
              <a:gd name="connsiteX85" fmla="*/ 1657350 w 4410075"/>
              <a:gd name="connsiteY85" fmla="*/ 4419600 h 4766371"/>
              <a:gd name="connsiteX86" fmla="*/ 1685925 w 4410075"/>
              <a:gd name="connsiteY86" fmla="*/ 4429125 h 4766371"/>
              <a:gd name="connsiteX87" fmla="*/ 1714500 w 4410075"/>
              <a:gd name="connsiteY87" fmla="*/ 4457700 h 4766371"/>
              <a:gd name="connsiteX88" fmla="*/ 1781175 w 4410075"/>
              <a:gd name="connsiteY88" fmla="*/ 4505325 h 4766371"/>
              <a:gd name="connsiteX89" fmla="*/ 1819275 w 4410075"/>
              <a:gd name="connsiteY89" fmla="*/ 4524375 h 4766371"/>
              <a:gd name="connsiteX90" fmla="*/ 1838325 w 4410075"/>
              <a:gd name="connsiteY90" fmla="*/ 4552950 h 4766371"/>
              <a:gd name="connsiteX91" fmla="*/ 1866900 w 4410075"/>
              <a:gd name="connsiteY91" fmla="*/ 4562475 h 4766371"/>
              <a:gd name="connsiteX92" fmla="*/ 1905000 w 4410075"/>
              <a:gd name="connsiteY92" fmla="*/ 4581525 h 4766371"/>
              <a:gd name="connsiteX93" fmla="*/ 1990725 w 4410075"/>
              <a:gd name="connsiteY93" fmla="*/ 4629150 h 4766371"/>
              <a:gd name="connsiteX94" fmla="*/ 2028825 w 4410075"/>
              <a:gd name="connsiteY94" fmla="*/ 4638675 h 4766371"/>
              <a:gd name="connsiteX95" fmla="*/ 2095500 w 4410075"/>
              <a:gd name="connsiteY95" fmla="*/ 4686300 h 4766371"/>
              <a:gd name="connsiteX96" fmla="*/ 2133600 w 4410075"/>
              <a:gd name="connsiteY96" fmla="*/ 4695825 h 4766371"/>
              <a:gd name="connsiteX97" fmla="*/ 2162175 w 4410075"/>
              <a:gd name="connsiteY97" fmla="*/ 4705350 h 4766371"/>
              <a:gd name="connsiteX98" fmla="*/ 2238375 w 4410075"/>
              <a:gd name="connsiteY98" fmla="*/ 4733925 h 4766371"/>
              <a:gd name="connsiteX99" fmla="*/ 2266950 w 4410075"/>
              <a:gd name="connsiteY99" fmla="*/ 4752975 h 4766371"/>
              <a:gd name="connsiteX100" fmla="*/ 2466975 w 4410075"/>
              <a:gd name="connsiteY100" fmla="*/ 4752975 h 4766371"/>
              <a:gd name="connsiteX101" fmla="*/ 2581275 w 4410075"/>
              <a:gd name="connsiteY101" fmla="*/ 4724400 h 4766371"/>
              <a:gd name="connsiteX102" fmla="*/ 2619375 w 4410075"/>
              <a:gd name="connsiteY102" fmla="*/ 4695825 h 4766371"/>
              <a:gd name="connsiteX103" fmla="*/ 2714625 w 4410075"/>
              <a:gd name="connsiteY103" fmla="*/ 4648200 h 4766371"/>
              <a:gd name="connsiteX104" fmla="*/ 2771775 w 4410075"/>
              <a:gd name="connsiteY104" fmla="*/ 4619625 h 4766371"/>
              <a:gd name="connsiteX105" fmla="*/ 2809875 w 4410075"/>
              <a:gd name="connsiteY105" fmla="*/ 4600575 h 4766371"/>
              <a:gd name="connsiteX106" fmla="*/ 2838450 w 4410075"/>
              <a:gd name="connsiteY106" fmla="*/ 4581525 h 4766371"/>
              <a:gd name="connsiteX107" fmla="*/ 2914650 w 4410075"/>
              <a:gd name="connsiteY107" fmla="*/ 4543425 h 4766371"/>
              <a:gd name="connsiteX108" fmla="*/ 2962275 w 4410075"/>
              <a:gd name="connsiteY108" fmla="*/ 4495800 h 4766371"/>
              <a:gd name="connsiteX109" fmla="*/ 3048000 w 4410075"/>
              <a:gd name="connsiteY109" fmla="*/ 4419600 h 4766371"/>
              <a:gd name="connsiteX110" fmla="*/ 3086100 w 4410075"/>
              <a:gd name="connsiteY110" fmla="*/ 4371975 h 4766371"/>
              <a:gd name="connsiteX111" fmla="*/ 3105150 w 4410075"/>
              <a:gd name="connsiteY111" fmla="*/ 4343400 h 4766371"/>
              <a:gd name="connsiteX112" fmla="*/ 3162300 w 4410075"/>
              <a:gd name="connsiteY112" fmla="*/ 4276725 h 4766371"/>
              <a:gd name="connsiteX113" fmla="*/ 3181350 w 4410075"/>
              <a:gd name="connsiteY113" fmla="*/ 4219575 h 4766371"/>
              <a:gd name="connsiteX114" fmla="*/ 3295650 w 4410075"/>
              <a:gd name="connsiteY114" fmla="*/ 4057650 h 4766371"/>
              <a:gd name="connsiteX115" fmla="*/ 3352800 w 4410075"/>
              <a:gd name="connsiteY115" fmla="*/ 3914775 h 4766371"/>
              <a:gd name="connsiteX116" fmla="*/ 3438525 w 4410075"/>
              <a:gd name="connsiteY116" fmla="*/ 3724275 h 4766371"/>
              <a:gd name="connsiteX117" fmla="*/ 3495675 w 4410075"/>
              <a:gd name="connsiteY117" fmla="*/ 3524250 h 4766371"/>
              <a:gd name="connsiteX118" fmla="*/ 3552825 w 4410075"/>
              <a:gd name="connsiteY118" fmla="*/ 3352800 h 4766371"/>
              <a:gd name="connsiteX119" fmla="*/ 3619500 w 4410075"/>
              <a:gd name="connsiteY119" fmla="*/ 3124200 h 4766371"/>
              <a:gd name="connsiteX120" fmla="*/ 3657600 w 4410075"/>
              <a:gd name="connsiteY120" fmla="*/ 2981325 h 4766371"/>
              <a:gd name="connsiteX121" fmla="*/ 3714750 w 4410075"/>
              <a:gd name="connsiteY121" fmla="*/ 2828925 h 4766371"/>
              <a:gd name="connsiteX122" fmla="*/ 3762375 w 4410075"/>
              <a:gd name="connsiteY122" fmla="*/ 2628900 h 4766371"/>
              <a:gd name="connsiteX123" fmla="*/ 3800475 w 4410075"/>
              <a:gd name="connsiteY123" fmla="*/ 2533650 h 4766371"/>
              <a:gd name="connsiteX124" fmla="*/ 3838575 w 4410075"/>
              <a:gd name="connsiteY124" fmla="*/ 2419350 h 4766371"/>
              <a:gd name="connsiteX125" fmla="*/ 3867150 w 4410075"/>
              <a:gd name="connsiteY125" fmla="*/ 2362200 h 4766371"/>
              <a:gd name="connsiteX126" fmla="*/ 3914775 w 4410075"/>
              <a:gd name="connsiteY126" fmla="*/ 2219325 h 4766371"/>
              <a:gd name="connsiteX127" fmla="*/ 3962400 w 4410075"/>
              <a:gd name="connsiteY127" fmla="*/ 2143125 h 4766371"/>
              <a:gd name="connsiteX128" fmla="*/ 3971925 w 4410075"/>
              <a:gd name="connsiteY128" fmla="*/ 2114550 h 4766371"/>
              <a:gd name="connsiteX129" fmla="*/ 4029075 w 4410075"/>
              <a:gd name="connsiteY129" fmla="*/ 1990725 h 4766371"/>
              <a:gd name="connsiteX130" fmla="*/ 4038600 w 4410075"/>
              <a:gd name="connsiteY130" fmla="*/ 1952625 h 4766371"/>
              <a:gd name="connsiteX131" fmla="*/ 4048125 w 4410075"/>
              <a:gd name="connsiteY131" fmla="*/ 1924050 h 4766371"/>
              <a:gd name="connsiteX132" fmla="*/ 4057650 w 4410075"/>
              <a:gd name="connsiteY132" fmla="*/ 1885950 h 4766371"/>
              <a:gd name="connsiteX133" fmla="*/ 4086225 w 4410075"/>
              <a:gd name="connsiteY133" fmla="*/ 1847850 h 4766371"/>
              <a:gd name="connsiteX134" fmla="*/ 4124325 w 4410075"/>
              <a:gd name="connsiteY134" fmla="*/ 1752600 h 4766371"/>
              <a:gd name="connsiteX135" fmla="*/ 4143375 w 4410075"/>
              <a:gd name="connsiteY135" fmla="*/ 1695450 h 4766371"/>
              <a:gd name="connsiteX136" fmla="*/ 4191000 w 4410075"/>
              <a:gd name="connsiteY136" fmla="*/ 1609725 h 4766371"/>
              <a:gd name="connsiteX137" fmla="*/ 4210050 w 4410075"/>
              <a:gd name="connsiteY137" fmla="*/ 1562100 h 4766371"/>
              <a:gd name="connsiteX138" fmla="*/ 4229100 w 4410075"/>
              <a:gd name="connsiteY138" fmla="*/ 1533525 h 4766371"/>
              <a:gd name="connsiteX139" fmla="*/ 4276725 w 4410075"/>
              <a:gd name="connsiteY139" fmla="*/ 1409700 h 4766371"/>
              <a:gd name="connsiteX140" fmla="*/ 4305300 w 4410075"/>
              <a:gd name="connsiteY140" fmla="*/ 1371600 h 4766371"/>
              <a:gd name="connsiteX141" fmla="*/ 4324350 w 4410075"/>
              <a:gd name="connsiteY141" fmla="*/ 1314450 h 4766371"/>
              <a:gd name="connsiteX142" fmla="*/ 4362450 w 4410075"/>
              <a:gd name="connsiteY142" fmla="*/ 1238250 h 4766371"/>
              <a:gd name="connsiteX143" fmla="*/ 4391025 w 4410075"/>
              <a:gd name="connsiteY143" fmla="*/ 1104900 h 4766371"/>
              <a:gd name="connsiteX144" fmla="*/ 4410075 w 4410075"/>
              <a:gd name="connsiteY144" fmla="*/ 1047750 h 4766371"/>
              <a:gd name="connsiteX145" fmla="*/ 4400550 w 4410075"/>
              <a:gd name="connsiteY145" fmla="*/ 581025 h 4766371"/>
              <a:gd name="connsiteX146" fmla="*/ 4391025 w 4410075"/>
              <a:gd name="connsiteY146" fmla="*/ 504825 h 4766371"/>
              <a:gd name="connsiteX147" fmla="*/ 4381500 w 4410075"/>
              <a:gd name="connsiteY147" fmla="*/ 476250 h 4766371"/>
              <a:gd name="connsiteX148" fmla="*/ 4371975 w 4410075"/>
              <a:gd name="connsiteY148" fmla="*/ 371475 h 4766371"/>
              <a:gd name="connsiteX149" fmla="*/ 4352925 w 4410075"/>
              <a:gd name="connsiteY149" fmla="*/ 333375 h 4766371"/>
              <a:gd name="connsiteX150" fmla="*/ 4343400 w 4410075"/>
              <a:gd name="connsiteY150" fmla="*/ 285750 h 4766371"/>
              <a:gd name="connsiteX151" fmla="*/ 4314825 w 4410075"/>
              <a:gd name="connsiteY151" fmla="*/ 209550 h 4766371"/>
              <a:gd name="connsiteX152" fmla="*/ 4286250 w 4410075"/>
              <a:gd name="connsiteY152" fmla="*/ 190500 h 4766371"/>
              <a:gd name="connsiteX153" fmla="*/ 4238625 w 4410075"/>
              <a:gd name="connsiteY153" fmla="*/ 123825 h 4766371"/>
              <a:gd name="connsiteX154" fmla="*/ 4219575 w 4410075"/>
              <a:gd name="connsiteY154" fmla="*/ 95250 h 4766371"/>
              <a:gd name="connsiteX155" fmla="*/ 4152900 w 4410075"/>
              <a:gd name="connsiteY155" fmla="*/ 47625 h 4766371"/>
              <a:gd name="connsiteX156" fmla="*/ 4086225 w 4410075"/>
              <a:gd name="connsiteY156" fmla="*/ 28575 h 4766371"/>
              <a:gd name="connsiteX157" fmla="*/ 4010025 w 4410075"/>
              <a:gd name="connsiteY157" fmla="*/ 0 h 4766371"/>
              <a:gd name="connsiteX158" fmla="*/ 3829050 w 4410075"/>
              <a:gd name="connsiteY158" fmla="*/ 9525 h 4766371"/>
              <a:gd name="connsiteX159" fmla="*/ 3790950 w 4410075"/>
              <a:gd name="connsiteY159" fmla="*/ 19050 h 4766371"/>
              <a:gd name="connsiteX160" fmla="*/ 3714750 w 4410075"/>
              <a:gd name="connsiteY160" fmla="*/ 57150 h 4766371"/>
              <a:gd name="connsiteX161" fmla="*/ 3676650 w 4410075"/>
              <a:gd name="connsiteY161" fmla="*/ 76200 h 4766371"/>
              <a:gd name="connsiteX162" fmla="*/ 3609975 w 4410075"/>
              <a:gd name="connsiteY162" fmla="*/ 123825 h 4766371"/>
              <a:gd name="connsiteX163" fmla="*/ 3581400 w 4410075"/>
              <a:gd name="connsiteY163" fmla="*/ 133350 h 4766371"/>
              <a:gd name="connsiteX164" fmla="*/ 3486150 w 4410075"/>
              <a:gd name="connsiteY164" fmla="*/ 200025 h 4766371"/>
              <a:gd name="connsiteX165" fmla="*/ 3448050 w 4410075"/>
              <a:gd name="connsiteY165" fmla="*/ 209550 h 4766371"/>
              <a:gd name="connsiteX166" fmla="*/ 3390900 w 4410075"/>
              <a:gd name="connsiteY166" fmla="*/ 247650 h 4766371"/>
              <a:gd name="connsiteX167" fmla="*/ 3343275 w 4410075"/>
              <a:gd name="connsiteY167" fmla="*/ 276225 h 4766371"/>
              <a:gd name="connsiteX168" fmla="*/ 3305175 w 4410075"/>
              <a:gd name="connsiteY168" fmla="*/ 304800 h 4766371"/>
              <a:gd name="connsiteX169" fmla="*/ 3171825 w 4410075"/>
              <a:gd name="connsiteY169" fmla="*/ 342900 h 4766371"/>
              <a:gd name="connsiteX170" fmla="*/ 3095625 w 4410075"/>
              <a:gd name="connsiteY170" fmla="*/ 371475 h 4766371"/>
              <a:gd name="connsiteX171" fmla="*/ 3038475 w 4410075"/>
              <a:gd name="connsiteY171" fmla="*/ 381000 h 4766371"/>
              <a:gd name="connsiteX172" fmla="*/ 2657475 w 4410075"/>
              <a:gd name="connsiteY172" fmla="*/ 371475 h 4766371"/>
              <a:gd name="connsiteX173" fmla="*/ 2600325 w 4410075"/>
              <a:gd name="connsiteY173" fmla="*/ 352425 h 4766371"/>
              <a:gd name="connsiteX174" fmla="*/ 2505075 w 4410075"/>
              <a:gd name="connsiteY174" fmla="*/ 333375 h 4766371"/>
              <a:gd name="connsiteX175" fmla="*/ 2447925 w 4410075"/>
              <a:gd name="connsiteY175" fmla="*/ 314325 h 4766371"/>
              <a:gd name="connsiteX176" fmla="*/ 2324100 w 4410075"/>
              <a:gd name="connsiteY176" fmla="*/ 295275 h 4766371"/>
              <a:gd name="connsiteX177" fmla="*/ 2257425 w 4410075"/>
              <a:gd name="connsiteY177" fmla="*/ 276225 h 4766371"/>
              <a:gd name="connsiteX178" fmla="*/ 2228850 w 4410075"/>
              <a:gd name="connsiteY178" fmla="*/ 266700 h 4766371"/>
              <a:gd name="connsiteX179" fmla="*/ 2152650 w 4410075"/>
              <a:gd name="connsiteY179" fmla="*/ 257175 h 4766371"/>
              <a:gd name="connsiteX180" fmla="*/ 2038350 w 4410075"/>
              <a:gd name="connsiteY180" fmla="*/ 228600 h 4766371"/>
              <a:gd name="connsiteX181" fmla="*/ 1828800 w 4410075"/>
              <a:gd name="connsiteY181" fmla="*/ 200025 h 4766371"/>
              <a:gd name="connsiteX182" fmla="*/ 1666875 w 4410075"/>
              <a:gd name="connsiteY182" fmla="*/ 190500 h 4766371"/>
              <a:gd name="connsiteX183" fmla="*/ 1571625 w 4410075"/>
              <a:gd name="connsiteY183" fmla="*/ 171450 h 4766371"/>
              <a:gd name="connsiteX184" fmla="*/ 1466850 w 4410075"/>
              <a:gd name="connsiteY184" fmla="*/ 161925 h 4766371"/>
              <a:gd name="connsiteX185" fmla="*/ 1419225 w 4410075"/>
              <a:gd name="connsiteY185" fmla="*/ 152400 h 4766371"/>
              <a:gd name="connsiteX186" fmla="*/ 1381125 w 4410075"/>
              <a:gd name="connsiteY186" fmla="*/ 142875 h 4766371"/>
              <a:gd name="connsiteX187" fmla="*/ 1123950 w 4410075"/>
              <a:gd name="connsiteY187" fmla="*/ 152400 h 4766371"/>
              <a:gd name="connsiteX188" fmla="*/ 1085850 w 4410075"/>
              <a:gd name="connsiteY188" fmla="*/ 180975 h 4766371"/>
              <a:gd name="connsiteX189" fmla="*/ 1085850 w 4410075"/>
              <a:gd name="connsiteY189" fmla="*/ 180975 h 476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4410075" h="4766371">
                <a:moveTo>
                  <a:pt x="1162050" y="190500"/>
                </a:moveTo>
                <a:lnTo>
                  <a:pt x="1162050" y="190500"/>
                </a:lnTo>
                <a:cubicBezTo>
                  <a:pt x="1095375" y="193675"/>
                  <a:pt x="1028563" y="194702"/>
                  <a:pt x="962025" y="200025"/>
                </a:cubicBezTo>
                <a:cubicBezTo>
                  <a:pt x="941347" y="201679"/>
                  <a:pt x="915512" y="213315"/>
                  <a:pt x="895350" y="219075"/>
                </a:cubicBezTo>
                <a:cubicBezTo>
                  <a:pt x="882763" y="222671"/>
                  <a:pt x="870029" y="225760"/>
                  <a:pt x="857250" y="228600"/>
                </a:cubicBezTo>
                <a:cubicBezTo>
                  <a:pt x="813056" y="238421"/>
                  <a:pt x="812177" y="236035"/>
                  <a:pt x="771525" y="247650"/>
                </a:cubicBezTo>
                <a:cubicBezTo>
                  <a:pt x="761871" y="250408"/>
                  <a:pt x="752636" y="254533"/>
                  <a:pt x="742950" y="257175"/>
                </a:cubicBezTo>
                <a:cubicBezTo>
                  <a:pt x="717691" y="264064"/>
                  <a:pt x="692150" y="269875"/>
                  <a:pt x="666750" y="276225"/>
                </a:cubicBezTo>
                <a:cubicBezTo>
                  <a:pt x="654050" y="279400"/>
                  <a:pt x="641069" y="281610"/>
                  <a:pt x="628650" y="285750"/>
                </a:cubicBezTo>
                <a:cubicBezTo>
                  <a:pt x="609600" y="292100"/>
                  <a:pt x="590981" y="299930"/>
                  <a:pt x="571500" y="304800"/>
                </a:cubicBezTo>
                <a:cubicBezTo>
                  <a:pt x="546100" y="311150"/>
                  <a:pt x="520138" y="315571"/>
                  <a:pt x="495300" y="323850"/>
                </a:cubicBezTo>
                <a:cubicBezTo>
                  <a:pt x="485775" y="327025"/>
                  <a:pt x="476526" y="331197"/>
                  <a:pt x="466725" y="333375"/>
                </a:cubicBezTo>
                <a:cubicBezTo>
                  <a:pt x="447872" y="337565"/>
                  <a:pt x="428428" y="338710"/>
                  <a:pt x="409575" y="342900"/>
                </a:cubicBezTo>
                <a:cubicBezTo>
                  <a:pt x="399774" y="345078"/>
                  <a:pt x="390654" y="349667"/>
                  <a:pt x="381000" y="352425"/>
                </a:cubicBezTo>
                <a:cubicBezTo>
                  <a:pt x="370845" y="355326"/>
                  <a:pt x="326416" y="364758"/>
                  <a:pt x="314325" y="371475"/>
                </a:cubicBezTo>
                <a:lnTo>
                  <a:pt x="228600" y="428625"/>
                </a:lnTo>
                <a:cubicBezTo>
                  <a:pt x="219075" y="434975"/>
                  <a:pt x="210885" y="444055"/>
                  <a:pt x="200025" y="447675"/>
                </a:cubicBezTo>
                <a:lnTo>
                  <a:pt x="171450" y="457200"/>
                </a:lnTo>
                <a:cubicBezTo>
                  <a:pt x="165100" y="466725"/>
                  <a:pt x="160495" y="477680"/>
                  <a:pt x="152400" y="485775"/>
                </a:cubicBezTo>
                <a:cubicBezTo>
                  <a:pt x="144305" y="493870"/>
                  <a:pt x="131363" y="496210"/>
                  <a:pt x="123825" y="504825"/>
                </a:cubicBezTo>
                <a:cubicBezTo>
                  <a:pt x="108748" y="522055"/>
                  <a:pt x="98425" y="542925"/>
                  <a:pt x="85725" y="561975"/>
                </a:cubicBezTo>
                <a:lnTo>
                  <a:pt x="66675" y="590550"/>
                </a:lnTo>
                <a:cubicBezTo>
                  <a:pt x="41479" y="691336"/>
                  <a:pt x="75688" y="572652"/>
                  <a:pt x="38100" y="657225"/>
                </a:cubicBezTo>
                <a:cubicBezTo>
                  <a:pt x="-7240" y="759240"/>
                  <a:pt x="43113" y="678281"/>
                  <a:pt x="0" y="742950"/>
                </a:cubicBezTo>
                <a:cubicBezTo>
                  <a:pt x="3175" y="860425"/>
                  <a:pt x="3799" y="977997"/>
                  <a:pt x="9525" y="1095375"/>
                </a:cubicBezTo>
                <a:cubicBezTo>
                  <a:pt x="10401" y="1113329"/>
                  <a:pt x="23412" y="1143978"/>
                  <a:pt x="28575" y="1162050"/>
                </a:cubicBezTo>
                <a:cubicBezTo>
                  <a:pt x="40190" y="1202702"/>
                  <a:pt x="37804" y="1203581"/>
                  <a:pt x="47625" y="1247775"/>
                </a:cubicBezTo>
                <a:cubicBezTo>
                  <a:pt x="57222" y="1290961"/>
                  <a:pt x="60371" y="1295537"/>
                  <a:pt x="76200" y="1343025"/>
                </a:cubicBezTo>
                <a:cubicBezTo>
                  <a:pt x="79375" y="1352550"/>
                  <a:pt x="83290" y="1361860"/>
                  <a:pt x="85725" y="1371600"/>
                </a:cubicBezTo>
                <a:cubicBezTo>
                  <a:pt x="92075" y="1397000"/>
                  <a:pt x="90252" y="1426015"/>
                  <a:pt x="104775" y="1447800"/>
                </a:cubicBezTo>
                <a:lnTo>
                  <a:pt x="123825" y="1476375"/>
                </a:lnTo>
                <a:cubicBezTo>
                  <a:pt x="127000" y="1489075"/>
                  <a:pt x="128315" y="1502391"/>
                  <a:pt x="133350" y="1514475"/>
                </a:cubicBezTo>
                <a:cubicBezTo>
                  <a:pt x="161600" y="1582274"/>
                  <a:pt x="163886" y="1580590"/>
                  <a:pt x="200025" y="1628775"/>
                </a:cubicBezTo>
                <a:cubicBezTo>
                  <a:pt x="203200" y="1647825"/>
                  <a:pt x="203054" y="1667737"/>
                  <a:pt x="209550" y="1685925"/>
                </a:cubicBezTo>
                <a:cubicBezTo>
                  <a:pt x="219101" y="1712669"/>
                  <a:pt x="240762" y="1734575"/>
                  <a:pt x="247650" y="1762125"/>
                </a:cubicBezTo>
                <a:cubicBezTo>
                  <a:pt x="261357" y="1816953"/>
                  <a:pt x="263054" y="1831032"/>
                  <a:pt x="295275" y="1895475"/>
                </a:cubicBezTo>
                <a:cubicBezTo>
                  <a:pt x="304800" y="1914525"/>
                  <a:pt x="315037" y="1933236"/>
                  <a:pt x="323850" y="1952625"/>
                </a:cubicBezTo>
                <a:cubicBezTo>
                  <a:pt x="330925" y="1968190"/>
                  <a:pt x="335956" y="1984626"/>
                  <a:pt x="342900" y="2000250"/>
                </a:cubicBezTo>
                <a:cubicBezTo>
                  <a:pt x="348667" y="2013225"/>
                  <a:pt x="354905" y="2026022"/>
                  <a:pt x="361950" y="2038350"/>
                </a:cubicBezTo>
                <a:cubicBezTo>
                  <a:pt x="367630" y="2048289"/>
                  <a:pt x="376351" y="2056464"/>
                  <a:pt x="381000" y="2066925"/>
                </a:cubicBezTo>
                <a:cubicBezTo>
                  <a:pt x="389155" y="2085275"/>
                  <a:pt x="391070" y="2106114"/>
                  <a:pt x="400050" y="2124075"/>
                </a:cubicBezTo>
                <a:cubicBezTo>
                  <a:pt x="406400" y="2136775"/>
                  <a:pt x="413827" y="2148992"/>
                  <a:pt x="419100" y="2162175"/>
                </a:cubicBezTo>
                <a:cubicBezTo>
                  <a:pt x="426558" y="2180819"/>
                  <a:pt x="433280" y="2199844"/>
                  <a:pt x="438150" y="2219325"/>
                </a:cubicBezTo>
                <a:cubicBezTo>
                  <a:pt x="441325" y="2232025"/>
                  <a:pt x="441180" y="2246059"/>
                  <a:pt x="447675" y="2257425"/>
                </a:cubicBezTo>
                <a:cubicBezTo>
                  <a:pt x="454358" y="2269121"/>
                  <a:pt x="466725" y="2276475"/>
                  <a:pt x="476250" y="2286000"/>
                </a:cubicBezTo>
                <a:cubicBezTo>
                  <a:pt x="479425" y="2295525"/>
                  <a:pt x="483017" y="2304921"/>
                  <a:pt x="485775" y="2314575"/>
                </a:cubicBezTo>
                <a:cubicBezTo>
                  <a:pt x="489844" y="2328817"/>
                  <a:pt x="497212" y="2366025"/>
                  <a:pt x="504825" y="2381250"/>
                </a:cubicBezTo>
                <a:cubicBezTo>
                  <a:pt x="509945" y="2391489"/>
                  <a:pt x="517525" y="2400300"/>
                  <a:pt x="523875" y="2409825"/>
                </a:cubicBezTo>
                <a:cubicBezTo>
                  <a:pt x="526927" y="2422032"/>
                  <a:pt x="536093" y="2462835"/>
                  <a:pt x="542925" y="2476500"/>
                </a:cubicBezTo>
                <a:cubicBezTo>
                  <a:pt x="548045" y="2486739"/>
                  <a:pt x="556295" y="2495136"/>
                  <a:pt x="561975" y="2505075"/>
                </a:cubicBezTo>
                <a:cubicBezTo>
                  <a:pt x="569020" y="2517403"/>
                  <a:pt x="575258" y="2530200"/>
                  <a:pt x="581025" y="2543175"/>
                </a:cubicBezTo>
                <a:cubicBezTo>
                  <a:pt x="587969" y="2558799"/>
                  <a:pt x="594072" y="2574791"/>
                  <a:pt x="600075" y="2590800"/>
                </a:cubicBezTo>
                <a:cubicBezTo>
                  <a:pt x="603600" y="2600201"/>
                  <a:pt x="605645" y="2610147"/>
                  <a:pt x="609600" y="2619375"/>
                </a:cubicBezTo>
                <a:cubicBezTo>
                  <a:pt x="615193" y="2632426"/>
                  <a:pt x="623377" y="2644292"/>
                  <a:pt x="628650" y="2657475"/>
                </a:cubicBezTo>
                <a:cubicBezTo>
                  <a:pt x="636108" y="2676119"/>
                  <a:pt x="635652" y="2698561"/>
                  <a:pt x="647700" y="2714625"/>
                </a:cubicBezTo>
                <a:lnTo>
                  <a:pt x="676275" y="2752725"/>
                </a:lnTo>
                <a:cubicBezTo>
                  <a:pt x="706052" y="2871832"/>
                  <a:pt x="667996" y="2723747"/>
                  <a:pt x="695325" y="2819400"/>
                </a:cubicBezTo>
                <a:cubicBezTo>
                  <a:pt x="698921" y="2831987"/>
                  <a:pt x="699693" y="2845468"/>
                  <a:pt x="704850" y="2857500"/>
                </a:cubicBezTo>
                <a:cubicBezTo>
                  <a:pt x="709359" y="2868022"/>
                  <a:pt x="718780" y="2875836"/>
                  <a:pt x="723900" y="2886075"/>
                </a:cubicBezTo>
                <a:cubicBezTo>
                  <a:pt x="728390" y="2895055"/>
                  <a:pt x="729470" y="2905422"/>
                  <a:pt x="733425" y="2914650"/>
                </a:cubicBezTo>
                <a:cubicBezTo>
                  <a:pt x="739018" y="2927701"/>
                  <a:pt x="747489" y="2939455"/>
                  <a:pt x="752475" y="2952750"/>
                </a:cubicBezTo>
                <a:cubicBezTo>
                  <a:pt x="757072" y="2965007"/>
                  <a:pt x="757403" y="2978593"/>
                  <a:pt x="762000" y="2990850"/>
                </a:cubicBezTo>
                <a:cubicBezTo>
                  <a:pt x="766986" y="3004145"/>
                  <a:pt x="775777" y="3015767"/>
                  <a:pt x="781050" y="3028950"/>
                </a:cubicBezTo>
                <a:cubicBezTo>
                  <a:pt x="788508" y="3047594"/>
                  <a:pt x="791120" y="3068139"/>
                  <a:pt x="800100" y="3086100"/>
                </a:cubicBezTo>
                <a:cubicBezTo>
                  <a:pt x="806450" y="3098800"/>
                  <a:pt x="814164" y="3110905"/>
                  <a:pt x="819150" y="3124200"/>
                </a:cubicBezTo>
                <a:cubicBezTo>
                  <a:pt x="823747" y="3136457"/>
                  <a:pt x="824078" y="3150043"/>
                  <a:pt x="828675" y="3162300"/>
                </a:cubicBezTo>
                <a:cubicBezTo>
                  <a:pt x="842434" y="3198992"/>
                  <a:pt x="858113" y="3211650"/>
                  <a:pt x="876300" y="3248025"/>
                </a:cubicBezTo>
                <a:cubicBezTo>
                  <a:pt x="883946" y="3263318"/>
                  <a:pt x="887163" y="3280640"/>
                  <a:pt x="895350" y="3295650"/>
                </a:cubicBezTo>
                <a:cubicBezTo>
                  <a:pt x="915563" y="3332707"/>
                  <a:pt x="938221" y="3357575"/>
                  <a:pt x="962025" y="3390900"/>
                </a:cubicBezTo>
                <a:cubicBezTo>
                  <a:pt x="968679" y="3400215"/>
                  <a:pt x="975516" y="3409468"/>
                  <a:pt x="981075" y="3419475"/>
                </a:cubicBezTo>
                <a:cubicBezTo>
                  <a:pt x="991418" y="3438093"/>
                  <a:pt x="998215" y="3458656"/>
                  <a:pt x="1009650" y="3476625"/>
                </a:cubicBezTo>
                <a:cubicBezTo>
                  <a:pt x="1040071" y="3524430"/>
                  <a:pt x="1085686" y="3552332"/>
                  <a:pt x="1104900" y="3609975"/>
                </a:cubicBezTo>
                <a:cubicBezTo>
                  <a:pt x="1113367" y="3635375"/>
                  <a:pt x="1117782" y="3653110"/>
                  <a:pt x="1133475" y="3676650"/>
                </a:cubicBezTo>
                <a:cubicBezTo>
                  <a:pt x="1162578" y="3720304"/>
                  <a:pt x="1169391" y="3714629"/>
                  <a:pt x="1190625" y="3752850"/>
                </a:cubicBezTo>
                <a:cubicBezTo>
                  <a:pt x="1220879" y="3807307"/>
                  <a:pt x="1212971" y="3813296"/>
                  <a:pt x="1257300" y="3857625"/>
                </a:cubicBezTo>
                <a:cubicBezTo>
                  <a:pt x="1265395" y="3865720"/>
                  <a:pt x="1276350" y="3870325"/>
                  <a:pt x="1285875" y="3876675"/>
                </a:cubicBezTo>
                <a:cubicBezTo>
                  <a:pt x="1305652" y="3955783"/>
                  <a:pt x="1278958" y="3871497"/>
                  <a:pt x="1333500" y="3962400"/>
                </a:cubicBezTo>
                <a:cubicBezTo>
                  <a:pt x="1351763" y="3992839"/>
                  <a:pt x="1356024" y="4032549"/>
                  <a:pt x="1381125" y="4057650"/>
                </a:cubicBezTo>
                <a:cubicBezTo>
                  <a:pt x="1393825" y="4070350"/>
                  <a:pt x="1408449" y="4081382"/>
                  <a:pt x="1419225" y="4095750"/>
                </a:cubicBezTo>
                <a:cubicBezTo>
                  <a:pt x="1427744" y="4107109"/>
                  <a:pt x="1431379" y="4121438"/>
                  <a:pt x="1438275" y="4133850"/>
                </a:cubicBezTo>
                <a:cubicBezTo>
                  <a:pt x="1449398" y="4153871"/>
                  <a:pt x="1471014" y="4189210"/>
                  <a:pt x="1485900" y="4210050"/>
                </a:cubicBezTo>
                <a:cubicBezTo>
                  <a:pt x="1495127" y="4222968"/>
                  <a:pt x="1504950" y="4235450"/>
                  <a:pt x="1514475" y="4248150"/>
                </a:cubicBezTo>
                <a:cubicBezTo>
                  <a:pt x="1532667" y="4302727"/>
                  <a:pt x="1510201" y="4253401"/>
                  <a:pt x="1562100" y="4305300"/>
                </a:cubicBezTo>
                <a:cubicBezTo>
                  <a:pt x="1573325" y="4316525"/>
                  <a:pt x="1580344" y="4331347"/>
                  <a:pt x="1590675" y="4343400"/>
                </a:cubicBezTo>
                <a:cubicBezTo>
                  <a:pt x="1599441" y="4353627"/>
                  <a:pt x="1610380" y="4361838"/>
                  <a:pt x="1619250" y="4371975"/>
                </a:cubicBezTo>
                <a:cubicBezTo>
                  <a:pt x="1632637" y="4387275"/>
                  <a:pt x="1641914" y="4406369"/>
                  <a:pt x="1657350" y="4419600"/>
                </a:cubicBezTo>
                <a:cubicBezTo>
                  <a:pt x="1664973" y="4426134"/>
                  <a:pt x="1676400" y="4425950"/>
                  <a:pt x="1685925" y="4429125"/>
                </a:cubicBezTo>
                <a:cubicBezTo>
                  <a:pt x="1695450" y="4438650"/>
                  <a:pt x="1704273" y="4448934"/>
                  <a:pt x="1714500" y="4457700"/>
                </a:cubicBezTo>
                <a:cubicBezTo>
                  <a:pt x="1724722" y="4466461"/>
                  <a:pt x="1766098" y="4496710"/>
                  <a:pt x="1781175" y="4505325"/>
                </a:cubicBezTo>
                <a:cubicBezTo>
                  <a:pt x="1793503" y="4512370"/>
                  <a:pt x="1806575" y="4518025"/>
                  <a:pt x="1819275" y="4524375"/>
                </a:cubicBezTo>
                <a:cubicBezTo>
                  <a:pt x="1825625" y="4533900"/>
                  <a:pt x="1829386" y="4545799"/>
                  <a:pt x="1838325" y="4552950"/>
                </a:cubicBezTo>
                <a:cubicBezTo>
                  <a:pt x="1846165" y="4559222"/>
                  <a:pt x="1857672" y="4558520"/>
                  <a:pt x="1866900" y="4562475"/>
                </a:cubicBezTo>
                <a:cubicBezTo>
                  <a:pt x="1879951" y="4568068"/>
                  <a:pt x="1892588" y="4574629"/>
                  <a:pt x="1905000" y="4581525"/>
                </a:cubicBezTo>
                <a:cubicBezTo>
                  <a:pt x="1930182" y="4595515"/>
                  <a:pt x="1962617" y="4618610"/>
                  <a:pt x="1990725" y="4629150"/>
                </a:cubicBezTo>
                <a:cubicBezTo>
                  <a:pt x="2002982" y="4633747"/>
                  <a:pt x="2016125" y="4635500"/>
                  <a:pt x="2028825" y="4638675"/>
                </a:cubicBezTo>
                <a:cubicBezTo>
                  <a:pt x="2033162" y="4641928"/>
                  <a:pt x="2084667" y="4681657"/>
                  <a:pt x="2095500" y="4686300"/>
                </a:cubicBezTo>
                <a:cubicBezTo>
                  <a:pt x="2107532" y="4691457"/>
                  <a:pt x="2121013" y="4692229"/>
                  <a:pt x="2133600" y="4695825"/>
                </a:cubicBezTo>
                <a:cubicBezTo>
                  <a:pt x="2143254" y="4698583"/>
                  <a:pt x="2152947" y="4701395"/>
                  <a:pt x="2162175" y="4705350"/>
                </a:cubicBezTo>
                <a:cubicBezTo>
                  <a:pt x="2231907" y="4735235"/>
                  <a:pt x="2168131" y="4716364"/>
                  <a:pt x="2238375" y="4733925"/>
                </a:cubicBezTo>
                <a:cubicBezTo>
                  <a:pt x="2247900" y="4740275"/>
                  <a:pt x="2256711" y="4747855"/>
                  <a:pt x="2266950" y="4752975"/>
                </a:cubicBezTo>
                <a:cubicBezTo>
                  <a:pt x="2324963" y="4781982"/>
                  <a:pt x="2427240" y="4755183"/>
                  <a:pt x="2466975" y="4752975"/>
                </a:cubicBezTo>
                <a:cubicBezTo>
                  <a:pt x="2507639" y="4746198"/>
                  <a:pt x="2543539" y="4743268"/>
                  <a:pt x="2581275" y="4724400"/>
                </a:cubicBezTo>
                <a:cubicBezTo>
                  <a:pt x="2595474" y="4717300"/>
                  <a:pt x="2605592" y="4703701"/>
                  <a:pt x="2619375" y="4695825"/>
                </a:cubicBezTo>
                <a:cubicBezTo>
                  <a:pt x="2650196" y="4678213"/>
                  <a:pt x="2682875" y="4664075"/>
                  <a:pt x="2714625" y="4648200"/>
                </a:cubicBezTo>
                <a:lnTo>
                  <a:pt x="2771775" y="4619625"/>
                </a:lnTo>
                <a:cubicBezTo>
                  <a:pt x="2784475" y="4613275"/>
                  <a:pt x="2798061" y="4608451"/>
                  <a:pt x="2809875" y="4600575"/>
                </a:cubicBezTo>
                <a:cubicBezTo>
                  <a:pt x="2819400" y="4594225"/>
                  <a:pt x="2828211" y="4586645"/>
                  <a:pt x="2838450" y="4581525"/>
                </a:cubicBezTo>
                <a:cubicBezTo>
                  <a:pt x="2876723" y="4562388"/>
                  <a:pt x="2885226" y="4569171"/>
                  <a:pt x="2914650" y="4543425"/>
                </a:cubicBezTo>
                <a:cubicBezTo>
                  <a:pt x="2931546" y="4528641"/>
                  <a:pt x="2945379" y="4510584"/>
                  <a:pt x="2962275" y="4495800"/>
                </a:cubicBezTo>
                <a:cubicBezTo>
                  <a:pt x="3023112" y="4442568"/>
                  <a:pt x="2959584" y="4530120"/>
                  <a:pt x="3048000" y="4419600"/>
                </a:cubicBezTo>
                <a:cubicBezTo>
                  <a:pt x="3060700" y="4403725"/>
                  <a:pt x="3073902" y="4388239"/>
                  <a:pt x="3086100" y="4371975"/>
                </a:cubicBezTo>
                <a:cubicBezTo>
                  <a:pt x="3092969" y="4362817"/>
                  <a:pt x="3097999" y="4352339"/>
                  <a:pt x="3105150" y="4343400"/>
                </a:cubicBezTo>
                <a:cubicBezTo>
                  <a:pt x="3123436" y="4320542"/>
                  <a:pt x="3143250" y="4298950"/>
                  <a:pt x="3162300" y="4276725"/>
                </a:cubicBezTo>
                <a:cubicBezTo>
                  <a:pt x="3168650" y="4257675"/>
                  <a:pt x="3170707" y="4236603"/>
                  <a:pt x="3181350" y="4219575"/>
                </a:cubicBezTo>
                <a:cubicBezTo>
                  <a:pt x="3257897" y="4097099"/>
                  <a:pt x="3247226" y="4164184"/>
                  <a:pt x="3295650" y="4057650"/>
                </a:cubicBezTo>
                <a:cubicBezTo>
                  <a:pt x="3316875" y="4010954"/>
                  <a:pt x="3332594" y="3961921"/>
                  <a:pt x="3352800" y="3914775"/>
                </a:cubicBezTo>
                <a:cubicBezTo>
                  <a:pt x="3380230" y="3850772"/>
                  <a:pt x="3414600" y="3789669"/>
                  <a:pt x="3438525" y="3724275"/>
                </a:cubicBezTo>
                <a:cubicBezTo>
                  <a:pt x="3462350" y="3659153"/>
                  <a:pt x="3475282" y="3590527"/>
                  <a:pt x="3495675" y="3524250"/>
                </a:cubicBezTo>
                <a:cubicBezTo>
                  <a:pt x="3513391" y="3466673"/>
                  <a:pt x="3535013" y="3410348"/>
                  <a:pt x="3552825" y="3352800"/>
                </a:cubicBezTo>
                <a:cubicBezTo>
                  <a:pt x="3576295" y="3276974"/>
                  <a:pt x="3597953" y="3200594"/>
                  <a:pt x="3619500" y="3124200"/>
                </a:cubicBezTo>
                <a:cubicBezTo>
                  <a:pt x="3632880" y="3076762"/>
                  <a:pt x="3640293" y="3027476"/>
                  <a:pt x="3657600" y="2981325"/>
                </a:cubicBezTo>
                <a:cubicBezTo>
                  <a:pt x="3676650" y="2930525"/>
                  <a:pt x="3699289" y="2880930"/>
                  <a:pt x="3714750" y="2828925"/>
                </a:cubicBezTo>
                <a:cubicBezTo>
                  <a:pt x="3734282" y="2763228"/>
                  <a:pt x="3743266" y="2694721"/>
                  <a:pt x="3762375" y="2628900"/>
                </a:cubicBezTo>
                <a:cubicBezTo>
                  <a:pt x="3771909" y="2596060"/>
                  <a:pt x="3788789" y="2565787"/>
                  <a:pt x="3800475" y="2533650"/>
                </a:cubicBezTo>
                <a:cubicBezTo>
                  <a:pt x="3814200" y="2495907"/>
                  <a:pt x="3824019" y="2456780"/>
                  <a:pt x="3838575" y="2419350"/>
                </a:cubicBezTo>
                <a:cubicBezTo>
                  <a:pt x="3846295" y="2399500"/>
                  <a:pt x="3859504" y="2382079"/>
                  <a:pt x="3867150" y="2362200"/>
                </a:cubicBezTo>
                <a:cubicBezTo>
                  <a:pt x="3912623" y="2243971"/>
                  <a:pt x="3855820" y="2347060"/>
                  <a:pt x="3914775" y="2219325"/>
                </a:cubicBezTo>
                <a:cubicBezTo>
                  <a:pt x="3988092" y="2060471"/>
                  <a:pt x="3909056" y="2249812"/>
                  <a:pt x="3962400" y="2143125"/>
                </a:cubicBezTo>
                <a:cubicBezTo>
                  <a:pt x="3966890" y="2134145"/>
                  <a:pt x="3967435" y="2123530"/>
                  <a:pt x="3971925" y="2114550"/>
                </a:cubicBezTo>
                <a:cubicBezTo>
                  <a:pt x="4020655" y="2017090"/>
                  <a:pt x="3984918" y="2123197"/>
                  <a:pt x="4029075" y="1990725"/>
                </a:cubicBezTo>
                <a:cubicBezTo>
                  <a:pt x="4033215" y="1978306"/>
                  <a:pt x="4035004" y="1965212"/>
                  <a:pt x="4038600" y="1952625"/>
                </a:cubicBezTo>
                <a:cubicBezTo>
                  <a:pt x="4041358" y="1942971"/>
                  <a:pt x="4045367" y="1933704"/>
                  <a:pt x="4048125" y="1924050"/>
                </a:cubicBezTo>
                <a:cubicBezTo>
                  <a:pt x="4051721" y="1911463"/>
                  <a:pt x="4051796" y="1897659"/>
                  <a:pt x="4057650" y="1885950"/>
                </a:cubicBezTo>
                <a:cubicBezTo>
                  <a:pt x="4064750" y="1871751"/>
                  <a:pt x="4076700" y="1860550"/>
                  <a:pt x="4086225" y="1847850"/>
                </a:cubicBezTo>
                <a:cubicBezTo>
                  <a:pt x="4112401" y="1769321"/>
                  <a:pt x="4070108" y="1893564"/>
                  <a:pt x="4124325" y="1752600"/>
                </a:cubicBezTo>
                <a:cubicBezTo>
                  <a:pt x="4131533" y="1733858"/>
                  <a:pt x="4135652" y="1713986"/>
                  <a:pt x="4143375" y="1695450"/>
                </a:cubicBezTo>
                <a:cubicBezTo>
                  <a:pt x="4215155" y="1523179"/>
                  <a:pt x="4139666" y="1712394"/>
                  <a:pt x="4191000" y="1609725"/>
                </a:cubicBezTo>
                <a:cubicBezTo>
                  <a:pt x="4198646" y="1594432"/>
                  <a:pt x="4202404" y="1577393"/>
                  <a:pt x="4210050" y="1562100"/>
                </a:cubicBezTo>
                <a:cubicBezTo>
                  <a:pt x="4215170" y="1551861"/>
                  <a:pt x="4224451" y="1543986"/>
                  <a:pt x="4229100" y="1533525"/>
                </a:cubicBezTo>
                <a:cubicBezTo>
                  <a:pt x="4267491" y="1447145"/>
                  <a:pt x="4226158" y="1502406"/>
                  <a:pt x="4276725" y="1409700"/>
                </a:cubicBezTo>
                <a:cubicBezTo>
                  <a:pt x="4284327" y="1395763"/>
                  <a:pt x="4295775" y="1384300"/>
                  <a:pt x="4305300" y="1371600"/>
                </a:cubicBezTo>
                <a:cubicBezTo>
                  <a:pt x="4311650" y="1352550"/>
                  <a:pt x="4316440" y="1332907"/>
                  <a:pt x="4324350" y="1314450"/>
                </a:cubicBezTo>
                <a:cubicBezTo>
                  <a:pt x="4335537" y="1288348"/>
                  <a:pt x="4362450" y="1238250"/>
                  <a:pt x="4362450" y="1238250"/>
                </a:cubicBezTo>
                <a:cubicBezTo>
                  <a:pt x="4374466" y="1142125"/>
                  <a:pt x="4363880" y="1186334"/>
                  <a:pt x="4391025" y="1104900"/>
                </a:cubicBezTo>
                <a:lnTo>
                  <a:pt x="4410075" y="1047750"/>
                </a:lnTo>
                <a:cubicBezTo>
                  <a:pt x="4406900" y="892175"/>
                  <a:pt x="4406007" y="736537"/>
                  <a:pt x="4400550" y="581025"/>
                </a:cubicBezTo>
                <a:cubicBezTo>
                  <a:pt x="4399652" y="555443"/>
                  <a:pt x="4395604" y="530010"/>
                  <a:pt x="4391025" y="504825"/>
                </a:cubicBezTo>
                <a:cubicBezTo>
                  <a:pt x="4389229" y="494947"/>
                  <a:pt x="4384675" y="485775"/>
                  <a:pt x="4381500" y="476250"/>
                </a:cubicBezTo>
                <a:cubicBezTo>
                  <a:pt x="4378325" y="441325"/>
                  <a:pt x="4378853" y="405863"/>
                  <a:pt x="4371975" y="371475"/>
                </a:cubicBezTo>
                <a:cubicBezTo>
                  <a:pt x="4369190" y="357552"/>
                  <a:pt x="4357415" y="346845"/>
                  <a:pt x="4352925" y="333375"/>
                </a:cubicBezTo>
                <a:cubicBezTo>
                  <a:pt x="4347805" y="318016"/>
                  <a:pt x="4346912" y="301554"/>
                  <a:pt x="4343400" y="285750"/>
                </a:cubicBezTo>
                <a:cubicBezTo>
                  <a:pt x="4337962" y="261281"/>
                  <a:pt x="4331561" y="229633"/>
                  <a:pt x="4314825" y="209550"/>
                </a:cubicBezTo>
                <a:cubicBezTo>
                  <a:pt x="4307496" y="200756"/>
                  <a:pt x="4295775" y="196850"/>
                  <a:pt x="4286250" y="190500"/>
                </a:cubicBezTo>
                <a:cubicBezTo>
                  <a:pt x="4269537" y="123648"/>
                  <a:pt x="4291245" y="176445"/>
                  <a:pt x="4238625" y="123825"/>
                </a:cubicBezTo>
                <a:cubicBezTo>
                  <a:pt x="4230530" y="115730"/>
                  <a:pt x="4227670" y="103345"/>
                  <a:pt x="4219575" y="95250"/>
                </a:cubicBezTo>
                <a:cubicBezTo>
                  <a:pt x="4215261" y="90936"/>
                  <a:pt x="4163717" y="53033"/>
                  <a:pt x="4152900" y="47625"/>
                </a:cubicBezTo>
                <a:cubicBezTo>
                  <a:pt x="4129873" y="36111"/>
                  <a:pt x="4110640" y="37730"/>
                  <a:pt x="4086225" y="28575"/>
                </a:cubicBezTo>
                <a:cubicBezTo>
                  <a:pt x="3986607" y="-8782"/>
                  <a:pt x="4107822" y="24449"/>
                  <a:pt x="4010025" y="0"/>
                </a:cubicBezTo>
                <a:cubicBezTo>
                  <a:pt x="3949700" y="3175"/>
                  <a:pt x="3889231" y="4292"/>
                  <a:pt x="3829050" y="9525"/>
                </a:cubicBezTo>
                <a:cubicBezTo>
                  <a:pt x="3816008" y="10659"/>
                  <a:pt x="3803034" y="14015"/>
                  <a:pt x="3790950" y="19050"/>
                </a:cubicBezTo>
                <a:cubicBezTo>
                  <a:pt x="3764736" y="29972"/>
                  <a:pt x="3740150" y="44450"/>
                  <a:pt x="3714750" y="57150"/>
                </a:cubicBezTo>
                <a:cubicBezTo>
                  <a:pt x="3702050" y="63500"/>
                  <a:pt x="3688009" y="67681"/>
                  <a:pt x="3676650" y="76200"/>
                </a:cubicBezTo>
                <a:cubicBezTo>
                  <a:pt x="3668021" y="82672"/>
                  <a:pt x="3623903" y="116861"/>
                  <a:pt x="3609975" y="123825"/>
                </a:cubicBezTo>
                <a:cubicBezTo>
                  <a:pt x="3600995" y="128315"/>
                  <a:pt x="3590925" y="130175"/>
                  <a:pt x="3581400" y="133350"/>
                </a:cubicBezTo>
                <a:cubicBezTo>
                  <a:pt x="3565638" y="145171"/>
                  <a:pt x="3497876" y="197093"/>
                  <a:pt x="3486150" y="200025"/>
                </a:cubicBezTo>
                <a:lnTo>
                  <a:pt x="3448050" y="209550"/>
                </a:lnTo>
                <a:cubicBezTo>
                  <a:pt x="3429000" y="222250"/>
                  <a:pt x="3410216" y="235358"/>
                  <a:pt x="3390900" y="247650"/>
                </a:cubicBezTo>
                <a:cubicBezTo>
                  <a:pt x="3375281" y="257589"/>
                  <a:pt x="3358086" y="265117"/>
                  <a:pt x="3343275" y="276225"/>
                </a:cubicBezTo>
                <a:cubicBezTo>
                  <a:pt x="3330575" y="285750"/>
                  <a:pt x="3319589" y="298147"/>
                  <a:pt x="3305175" y="304800"/>
                </a:cubicBezTo>
                <a:cubicBezTo>
                  <a:pt x="3231422" y="338840"/>
                  <a:pt x="3234296" y="327282"/>
                  <a:pt x="3171825" y="342900"/>
                </a:cubicBezTo>
                <a:cubicBezTo>
                  <a:pt x="3104013" y="359853"/>
                  <a:pt x="3191768" y="345254"/>
                  <a:pt x="3095625" y="371475"/>
                </a:cubicBezTo>
                <a:cubicBezTo>
                  <a:pt x="3076993" y="376557"/>
                  <a:pt x="3057525" y="377825"/>
                  <a:pt x="3038475" y="381000"/>
                </a:cubicBezTo>
                <a:cubicBezTo>
                  <a:pt x="2911475" y="377825"/>
                  <a:pt x="2784245" y="379743"/>
                  <a:pt x="2657475" y="371475"/>
                </a:cubicBezTo>
                <a:cubicBezTo>
                  <a:pt x="2637437" y="370168"/>
                  <a:pt x="2619806" y="357295"/>
                  <a:pt x="2600325" y="352425"/>
                </a:cubicBezTo>
                <a:cubicBezTo>
                  <a:pt x="2568913" y="344572"/>
                  <a:pt x="2536487" y="341228"/>
                  <a:pt x="2505075" y="333375"/>
                </a:cubicBezTo>
                <a:cubicBezTo>
                  <a:pt x="2485594" y="328505"/>
                  <a:pt x="2467850" y="316816"/>
                  <a:pt x="2447925" y="314325"/>
                </a:cubicBezTo>
                <a:cubicBezTo>
                  <a:pt x="2401656" y="308541"/>
                  <a:pt x="2367735" y="306184"/>
                  <a:pt x="2324100" y="295275"/>
                </a:cubicBezTo>
                <a:cubicBezTo>
                  <a:pt x="2301676" y="289669"/>
                  <a:pt x="2279565" y="282867"/>
                  <a:pt x="2257425" y="276225"/>
                </a:cubicBezTo>
                <a:cubicBezTo>
                  <a:pt x="2247808" y="273340"/>
                  <a:pt x="2238728" y="268496"/>
                  <a:pt x="2228850" y="266700"/>
                </a:cubicBezTo>
                <a:cubicBezTo>
                  <a:pt x="2203665" y="262121"/>
                  <a:pt x="2177751" y="262195"/>
                  <a:pt x="2152650" y="257175"/>
                </a:cubicBezTo>
                <a:cubicBezTo>
                  <a:pt x="2114140" y="249473"/>
                  <a:pt x="2077228" y="234154"/>
                  <a:pt x="2038350" y="228600"/>
                </a:cubicBezTo>
                <a:cubicBezTo>
                  <a:pt x="2031302" y="227593"/>
                  <a:pt x="1863105" y="202769"/>
                  <a:pt x="1828800" y="200025"/>
                </a:cubicBezTo>
                <a:cubicBezTo>
                  <a:pt x="1774904" y="195713"/>
                  <a:pt x="1720850" y="193675"/>
                  <a:pt x="1666875" y="190500"/>
                </a:cubicBezTo>
                <a:cubicBezTo>
                  <a:pt x="1627628" y="180688"/>
                  <a:pt x="1615739" y="176640"/>
                  <a:pt x="1571625" y="171450"/>
                </a:cubicBezTo>
                <a:cubicBezTo>
                  <a:pt x="1536796" y="167352"/>
                  <a:pt x="1501775" y="165100"/>
                  <a:pt x="1466850" y="161925"/>
                </a:cubicBezTo>
                <a:cubicBezTo>
                  <a:pt x="1450975" y="158750"/>
                  <a:pt x="1435029" y="155912"/>
                  <a:pt x="1419225" y="152400"/>
                </a:cubicBezTo>
                <a:cubicBezTo>
                  <a:pt x="1406446" y="149560"/>
                  <a:pt x="1394216" y="142875"/>
                  <a:pt x="1381125" y="142875"/>
                </a:cubicBezTo>
                <a:cubicBezTo>
                  <a:pt x="1295341" y="142875"/>
                  <a:pt x="1209675" y="149225"/>
                  <a:pt x="1123950" y="152400"/>
                </a:cubicBezTo>
                <a:cubicBezTo>
                  <a:pt x="1093130" y="183220"/>
                  <a:pt x="1108845" y="180975"/>
                  <a:pt x="1085850" y="180975"/>
                </a:cubicBezTo>
                <a:lnTo>
                  <a:pt x="1085850" y="180975"/>
                </a:lnTo>
              </a:path>
            </a:pathLst>
          </a:custGeom>
          <a:noFill/>
          <a:ln w="28575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4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3" grpId="0" animBg="1"/>
      <p:bldP spid="3" grpId="0"/>
      <p:bldP spid="3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63" grpId="0"/>
      <p:bldP spid="63" grpId="1"/>
      <p:bldP spid="89" grpId="0"/>
      <p:bldP spid="89" grpId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/>
      <p:bldP spid="94" grpId="1"/>
      <p:bldP spid="168" grpId="0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6C5357-3946-4DE2-A4B8-A7714246E2EA}"/>
              </a:ext>
            </a:extLst>
          </p:cNvPr>
          <p:cNvSpPr/>
          <p:nvPr/>
        </p:nvSpPr>
        <p:spPr>
          <a:xfrm>
            <a:off x="2408317" y="599279"/>
            <a:ext cx="764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chemeClr val="accent2"/>
                </a:solidFill>
                <a:latin typeface="+mj-lt"/>
              </a:rPr>
              <a:t>How the K-Mean Clustering algorithm works?</a:t>
            </a:r>
            <a:endParaRPr lang="en-IN" sz="2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2C213EAD-F41D-447B-B769-7E17D417501D}"/>
              </a:ext>
            </a:extLst>
          </p:cNvPr>
          <p:cNvSpPr/>
          <p:nvPr/>
        </p:nvSpPr>
        <p:spPr>
          <a:xfrm>
            <a:off x="1981200" y="1577459"/>
            <a:ext cx="1504950" cy="523220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START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681E61CB-1A7F-4817-9D31-7DE21E4C543D}"/>
              </a:ext>
            </a:extLst>
          </p:cNvPr>
          <p:cNvSpPr/>
          <p:nvPr/>
        </p:nvSpPr>
        <p:spPr>
          <a:xfrm>
            <a:off x="1390648" y="2505074"/>
            <a:ext cx="2686049" cy="619125"/>
          </a:xfrm>
          <a:prstGeom prst="flowChartInputOutp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Number of Clusters, K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75F86D1-007E-4CEE-B11D-D8C4009B73C5}"/>
              </a:ext>
            </a:extLst>
          </p:cNvPr>
          <p:cNvSpPr/>
          <p:nvPr/>
        </p:nvSpPr>
        <p:spPr>
          <a:xfrm>
            <a:off x="1209672" y="3800475"/>
            <a:ext cx="2867025" cy="52322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Centroid</a:t>
            </a:r>
            <a:endParaRPr lang="en-IN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514EE75-C55A-490C-8005-F5973E0EC0B7}"/>
              </a:ext>
            </a:extLst>
          </p:cNvPr>
          <p:cNvSpPr/>
          <p:nvPr/>
        </p:nvSpPr>
        <p:spPr>
          <a:xfrm>
            <a:off x="1209670" y="4778655"/>
            <a:ext cx="2867025" cy="596384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distance from each object to each centroid.</a:t>
            </a:r>
            <a:endParaRPr lang="en-IN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A06FA52-FE02-44F1-8C68-76A85CFBEA49}"/>
              </a:ext>
            </a:extLst>
          </p:cNvPr>
          <p:cNvSpPr/>
          <p:nvPr/>
        </p:nvSpPr>
        <p:spPr>
          <a:xfrm>
            <a:off x="723897" y="5727586"/>
            <a:ext cx="3819525" cy="596384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each object to closest centroid based on minimum distance.</a:t>
            </a:r>
            <a:endParaRPr lang="en-IN" dirty="0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231A4BDE-C4D5-4CC5-97BF-EC609C472C38}"/>
              </a:ext>
            </a:extLst>
          </p:cNvPr>
          <p:cNvSpPr/>
          <p:nvPr/>
        </p:nvSpPr>
        <p:spPr>
          <a:xfrm>
            <a:off x="5991230" y="3982471"/>
            <a:ext cx="2105028" cy="1628775"/>
          </a:xfrm>
          <a:prstGeom prst="flowChartDecisi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if change in Clusters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82B3ABE3-EBEF-4E2D-AF47-28A5FD96820D}"/>
              </a:ext>
            </a:extLst>
          </p:cNvPr>
          <p:cNvSpPr/>
          <p:nvPr/>
        </p:nvSpPr>
        <p:spPr>
          <a:xfrm>
            <a:off x="8796341" y="4535248"/>
            <a:ext cx="1504950" cy="523220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END</a:t>
            </a:r>
            <a:endParaRPr lang="en-IN" sz="3200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8D6A09-02B2-45C6-A2E3-176A4E3E5A1B}"/>
              </a:ext>
            </a:extLst>
          </p:cNvPr>
          <p:cNvCxnSpPr>
            <a:cxnSpLocks/>
          </p:cNvCxnSpPr>
          <p:nvPr/>
        </p:nvCxnSpPr>
        <p:spPr>
          <a:xfrm flipH="1">
            <a:off x="2652708" y="2123391"/>
            <a:ext cx="9524" cy="309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AFF50-25A5-48F8-818C-6C25AAB8BC1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643185" y="3159471"/>
            <a:ext cx="9524" cy="641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98C7A-5F10-48BF-AFC3-7EE0B477767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643183" y="4323695"/>
            <a:ext cx="2" cy="454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CDC03-39EA-45AC-AC84-1FF51C7C60F1}"/>
              </a:ext>
            </a:extLst>
          </p:cNvPr>
          <p:cNvCxnSpPr>
            <a:cxnSpLocks/>
          </p:cNvCxnSpPr>
          <p:nvPr/>
        </p:nvCxnSpPr>
        <p:spPr>
          <a:xfrm>
            <a:off x="2633660" y="5359731"/>
            <a:ext cx="9526" cy="356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650DFF-2275-4A33-87B4-6CEC651B9ECD}"/>
              </a:ext>
            </a:extLst>
          </p:cNvPr>
          <p:cNvCxnSpPr>
            <a:cxnSpLocks/>
          </p:cNvCxnSpPr>
          <p:nvPr/>
        </p:nvCxnSpPr>
        <p:spPr>
          <a:xfrm flipH="1">
            <a:off x="2662231" y="3471004"/>
            <a:ext cx="4381514" cy="8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7D629-1B1C-4FC9-809E-E6972D0061B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096258" y="4796858"/>
            <a:ext cx="70008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15852E-6242-40B3-9BB3-E84E9D971B0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043744" y="5611246"/>
            <a:ext cx="0" cy="922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32C77E-EF36-4B6A-A05D-0E47DA66E2D5}"/>
              </a:ext>
            </a:extLst>
          </p:cNvPr>
          <p:cNvCxnSpPr>
            <a:cxnSpLocks/>
          </p:cNvCxnSpPr>
          <p:nvPr/>
        </p:nvCxnSpPr>
        <p:spPr>
          <a:xfrm>
            <a:off x="2633660" y="6534150"/>
            <a:ext cx="44291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960CFB-8CA3-4F7C-9CA8-A8F11653D3FA}"/>
              </a:ext>
            </a:extLst>
          </p:cNvPr>
          <p:cNvCxnSpPr>
            <a:stCxn id="9" idx="2"/>
          </p:cNvCxnSpPr>
          <p:nvPr/>
        </p:nvCxnSpPr>
        <p:spPr>
          <a:xfrm flipH="1">
            <a:off x="2633659" y="6323970"/>
            <a:ext cx="1" cy="199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94FA4D-E016-4326-951C-48D87282F531}"/>
              </a:ext>
            </a:extLst>
          </p:cNvPr>
          <p:cNvCxnSpPr>
            <a:endCxn id="10" idx="0"/>
          </p:cNvCxnSpPr>
          <p:nvPr/>
        </p:nvCxnSpPr>
        <p:spPr>
          <a:xfrm>
            <a:off x="7043744" y="3471004"/>
            <a:ext cx="0" cy="5114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C64AC7E-B35C-4B47-859D-BABF1BBF0579}"/>
              </a:ext>
            </a:extLst>
          </p:cNvPr>
          <p:cNvSpPr txBox="1"/>
          <p:nvPr/>
        </p:nvSpPr>
        <p:spPr>
          <a:xfrm>
            <a:off x="4305316" y="3038475"/>
            <a:ext cx="337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Re-calculate new centroids.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1E5DA8-201D-4CA4-9198-F4FFA3136E5A}"/>
                  </a:ext>
                </a:extLst>
              </p:cNvPr>
              <p:cNvSpPr txBox="1"/>
              <p:nvPr/>
            </p:nvSpPr>
            <p:spPr>
              <a:xfrm>
                <a:off x="7034222" y="1392380"/>
                <a:ext cx="5086347" cy="2294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Approach tries to </a:t>
                </a:r>
                <a:r>
                  <a:rPr lang="en-US" sz="2400" b="1" u="sng" dirty="0">
                    <a:latin typeface="+mj-lt"/>
                  </a:rPr>
                  <a:t>minimize</a:t>
                </a:r>
                <a:r>
                  <a:rPr lang="en-US" sz="2400" dirty="0">
                    <a:latin typeface="+mj-lt"/>
                  </a:rPr>
                  <a:t> the within-cluster </a:t>
                </a:r>
                <a:r>
                  <a:rPr lang="en-US" sz="2400" b="1" u="sng" dirty="0">
                    <a:latin typeface="+mj-lt"/>
                  </a:rPr>
                  <a:t>sum of squares error</a:t>
                </a:r>
                <a:r>
                  <a:rPr lang="en-US" sz="2400" dirty="0">
                    <a:latin typeface="+mj-lt"/>
                  </a:rPr>
                  <a:t>,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1E5DA8-201D-4CA4-9198-F4FFA3136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22" y="1392380"/>
                <a:ext cx="5086347" cy="2294346"/>
              </a:xfrm>
              <a:prstGeom prst="rect">
                <a:avLst/>
              </a:prstGeom>
              <a:blipFill>
                <a:blip r:embed="rId2"/>
                <a:stretch>
                  <a:fillRect l="-1918" t="-2122" r="-29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FA40AB6-5E3B-45AE-8BFF-AEB628E27C81}"/>
              </a:ext>
            </a:extLst>
          </p:cNvPr>
          <p:cNvSpPr txBox="1"/>
          <p:nvPr/>
        </p:nvSpPr>
        <p:spPr>
          <a:xfrm>
            <a:off x="7888052" y="5040111"/>
            <a:ext cx="130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are stable.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7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3" grpId="0"/>
      <p:bldP spid="5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88FAC-FA6D-410C-826B-E4CDD2D0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cap="none" dirty="0"/>
              <a:t>Supervised Learning</a:t>
            </a:r>
            <a:br>
              <a:rPr lang="en-US" sz="4800" cap="none" dirty="0"/>
            </a:br>
            <a:br>
              <a:rPr lang="en-US" sz="4800" cap="none" dirty="0"/>
            </a:br>
            <a:r>
              <a:rPr lang="en-US" sz="4800" cap="none" dirty="0"/>
              <a:t>Unsupervised Learning</a:t>
            </a:r>
            <a:endParaRPr lang="en-IN" sz="4800" cap="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763997-9F11-4B46-AD8B-D238AF009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6000" cap="none" dirty="0">
                <a:latin typeface="+mj-lt"/>
              </a:rPr>
              <a:t>Types of Learning</a:t>
            </a:r>
            <a:endParaRPr lang="en-IN" sz="6000" cap="none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60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CCB3D-EE88-46DF-B1A7-963727139211}"/>
              </a:ext>
            </a:extLst>
          </p:cNvPr>
          <p:cNvSpPr txBox="1"/>
          <p:nvPr/>
        </p:nvSpPr>
        <p:spPr>
          <a:xfrm>
            <a:off x="1600200" y="2343150"/>
            <a:ext cx="9086850" cy="182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accent1"/>
                </a:solidFill>
                <a:latin typeface="+mj-lt"/>
              </a:rPr>
              <a:t>Implementation of 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K-Means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 algorithm in 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Python 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on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 Google Collab.</a:t>
            </a:r>
            <a:endParaRPr lang="en-IN" sz="4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347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80211-E0C2-4F33-8F48-53E267DF09CB}"/>
              </a:ext>
            </a:extLst>
          </p:cNvPr>
          <p:cNvSpPr txBox="1"/>
          <p:nvPr/>
        </p:nvSpPr>
        <p:spPr>
          <a:xfrm>
            <a:off x="3962400" y="2514600"/>
            <a:ext cx="708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+mj-lt"/>
              </a:rPr>
              <a:t>Thank you !</a:t>
            </a:r>
            <a:endParaRPr lang="en-IN" sz="66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5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6E1D-6FF4-4572-826F-79A1E8B7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27692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/>
              <a:t>Supervised Learning</a:t>
            </a:r>
            <a:endParaRPr lang="en-IN" sz="5400" cap="non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9E87C-9E0F-4C23-B11F-1527DB5D6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5894" y="3740060"/>
            <a:ext cx="570380" cy="6320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07FEFB-51F9-4400-9E34-64625E430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60758" y="5964534"/>
            <a:ext cx="685516" cy="691276"/>
          </a:xfrm>
          <a:prstGeom prst="rect">
            <a:avLst/>
          </a:prstGeom>
        </p:spPr>
      </p:pic>
      <p:pic>
        <p:nvPicPr>
          <p:cNvPr id="54" name="Picture 5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17E93C5-2D1B-4653-8D4F-09D31C57E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9310" y="4492565"/>
            <a:ext cx="570380" cy="581691"/>
          </a:xfrm>
          <a:prstGeom prst="rect">
            <a:avLst/>
          </a:prstGeom>
        </p:spPr>
      </p:pic>
      <p:pic>
        <p:nvPicPr>
          <p:cNvPr id="56" name="Picture 55" descr="A close up of a banana&#10;&#10;Description automatically generated">
            <a:extLst>
              <a:ext uri="{FF2B5EF4-FFF2-40B4-BE49-F238E27FC236}">
                <a16:creationId xmlns:a16="http://schemas.microsoft.com/office/drawing/2014/main" id="{AA64B3C1-71FB-4E5F-B32D-822C4A4BAE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898" r="4744" b="8102"/>
          <a:stretch/>
        </p:blipFill>
        <p:spPr>
          <a:xfrm>
            <a:off x="445326" y="5134508"/>
            <a:ext cx="869618" cy="709522"/>
          </a:xfrm>
          <a:prstGeom prst="rect">
            <a:avLst/>
          </a:prstGeom>
        </p:spPr>
      </p:pic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F070353-1034-4586-9C0F-52E72115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98229"/>
              </p:ext>
            </p:extLst>
          </p:nvPr>
        </p:nvGraphicFramePr>
        <p:xfrm>
          <a:off x="1363000" y="3141005"/>
          <a:ext cx="4913975" cy="344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462">
                  <a:extLst>
                    <a:ext uri="{9D8B030D-6E8A-4147-A177-3AD203B41FA5}">
                      <a16:colId xmlns:a16="http://schemas.microsoft.com/office/drawing/2014/main" val="3217539647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61036314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131515995"/>
                    </a:ext>
                  </a:extLst>
                </a:gridCol>
                <a:gridCol w="1168363">
                  <a:extLst>
                    <a:ext uri="{9D8B030D-6E8A-4147-A177-3AD203B41FA5}">
                      <a16:colId xmlns:a16="http://schemas.microsoft.com/office/drawing/2014/main" val="1969079186"/>
                    </a:ext>
                  </a:extLst>
                </a:gridCol>
              </a:tblGrid>
              <a:tr h="54289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Size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Color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effectLst/>
                        </a:rPr>
                        <a:t>Shape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Fruit name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33491664"/>
                  </a:ext>
                </a:extLst>
              </a:tr>
              <a:tr h="706431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Big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Rounded shape with depression at the top.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7030A0"/>
                          </a:solidFill>
                          <a:effectLst/>
                        </a:rPr>
                        <a:t>Apple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09054110"/>
                  </a:ext>
                </a:extLst>
              </a:tr>
              <a:tr h="706431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Small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</a:rPr>
                        <a:t>Heart-shaped to nearly globular.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7030A0"/>
                          </a:solidFill>
                          <a:effectLst/>
                        </a:rPr>
                        <a:t>Cherry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512098052"/>
                  </a:ext>
                </a:extLst>
              </a:tr>
              <a:tr h="780832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Big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Green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effectLst/>
                        </a:rPr>
                        <a:t>Long curving cylinder.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7030A0"/>
                          </a:solidFill>
                          <a:effectLst/>
                        </a:rPr>
                        <a:t>Banana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73196855"/>
                  </a:ext>
                </a:extLst>
              </a:tr>
              <a:tr h="706431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Small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Green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Round to oval, bunch shape cylindrical.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7030A0"/>
                          </a:solidFill>
                          <a:effectLst/>
                        </a:rPr>
                        <a:t>Grape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86815748"/>
                  </a:ext>
                </a:extLst>
              </a:tr>
            </a:tbl>
          </a:graphicData>
        </a:graphic>
      </p:graphicFrame>
      <p:pic>
        <p:nvPicPr>
          <p:cNvPr id="59" name="Picture 58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AB2266-7E82-469B-9F26-CB945A3E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29691" y="1910255"/>
            <a:ext cx="869618" cy="1019084"/>
          </a:xfrm>
          <a:prstGeom prst="rect">
            <a:avLst/>
          </a:prstGeom>
        </p:spPr>
      </p:pic>
      <p:sp>
        <p:nvSpPr>
          <p:cNvPr id="61" name="Arrow: Down 60">
            <a:extLst>
              <a:ext uri="{FF2B5EF4-FFF2-40B4-BE49-F238E27FC236}">
                <a16:creationId xmlns:a16="http://schemas.microsoft.com/office/drawing/2014/main" id="{AB020731-91B7-4CD1-A66D-46087B1FE4C0}"/>
              </a:ext>
            </a:extLst>
          </p:cNvPr>
          <p:cNvSpPr/>
          <p:nvPr/>
        </p:nvSpPr>
        <p:spPr>
          <a:xfrm>
            <a:off x="685800" y="3009900"/>
            <a:ext cx="257175" cy="54336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40D468-1F3E-461D-9058-411229620BDB}"/>
              </a:ext>
            </a:extLst>
          </p:cNvPr>
          <p:cNvSpPr txBox="1"/>
          <p:nvPr/>
        </p:nvSpPr>
        <p:spPr>
          <a:xfrm>
            <a:off x="7000875" y="2001457"/>
            <a:ext cx="476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Pick a new fruit (test data) from basket.</a:t>
            </a:r>
            <a:endParaRPr lang="en-IN" sz="2000" dirty="0">
              <a:latin typeface="+mj-l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B31AACD-6B17-4CA8-A50A-92BC3F9B2D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08548" y="2483452"/>
            <a:ext cx="1036667" cy="103236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2C88E99-9250-4A53-AFE4-6E3044FBC33D}"/>
              </a:ext>
            </a:extLst>
          </p:cNvPr>
          <p:cNvSpPr txBox="1"/>
          <p:nvPr/>
        </p:nvSpPr>
        <p:spPr>
          <a:xfrm>
            <a:off x="9334500" y="2409735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is 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Rounded shape with depression at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is big.</a:t>
            </a:r>
            <a:endParaRPr lang="en-IN" dirty="0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985D8FA4-0019-47D7-9F2F-8B88E88ABFA9}"/>
              </a:ext>
            </a:extLst>
          </p:cNvPr>
          <p:cNvSpPr/>
          <p:nvPr/>
        </p:nvSpPr>
        <p:spPr>
          <a:xfrm>
            <a:off x="8526868" y="3597702"/>
            <a:ext cx="200025" cy="36255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F97C61-2AAD-4854-9EE6-1527CBE8DC38}"/>
              </a:ext>
            </a:extLst>
          </p:cNvPr>
          <p:cNvSpPr txBox="1"/>
          <p:nvPr/>
        </p:nvSpPr>
        <p:spPr>
          <a:xfrm>
            <a:off x="7915275" y="3947985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apple. </a:t>
            </a:r>
          </a:p>
          <a:p>
            <a:r>
              <a:rPr lang="en-US" dirty="0"/>
              <a:t>Put it in Apple group.</a:t>
            </a:r>
            <a:endParaRPr lang="en-I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2B743B-A332-472A-8031-660D435A1565}"/>
              </a:ext>
            </a:extLst>
          </p:cNvPr>
          <p:cNvSpPr txBox="1"/>
          <p:nvPr/>
        </p:nvSpPr>
        <p:spPr>
          <a:xfrm>
            <a:off x="6325031" y="4656483"/>
            <a:ext cx="5933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Supervised learning:</a:t>
            </a:r>
            <a:r>
              <a:rPr lang="en-US" dirty="0"/>
              <a:t> 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Learning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from the known label data to </a:t>
            </a:r>
            <a:r>
              <a:rPr lang="en-US" b="1" u="sng" dirty="0">
                <a:solidFill>
                  <a:schemeClr val="accent1"/>
                </a:solidFill>
                <a:latin typeface="+mj-lt"/>
              </a:rPr>
              <a:t>create a model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then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predicting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target class for the given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  <a:latin typeface="+mj-lt"/>
              </a:rPr>
              <a:t>All </a:t>
            </a:r>
            <a:r>
              <a:rPr lang="en-IN" b="1" dirty="0">
                <a:latin typeface="+mj-lt"/>
              </a:rPr>
              <a:t>classification and regression algorithms </a:t>
            </a:r>
            <a:r>
              <a:rPr lang="en-IN" dirty="0">
                <a:solidFill>
                  <a:schemeClr val="accent1"/>
                </a:solidFill>
                <a:latin typeface="+mj-lt"/>
              </a:rPr>
              <a:t>come under supervised learning. </a:t>
            </a:r>
            <a:r>
              <a:rPr lang="en-IN" b="1" dirty="0">
                <a:solidFill>
                  <a:schemeClr val="accent1"/>
                </a:solidFill>
                <a:latin typeface="+mj-lt"/>
              </a:rPr>
              <a:t>( Logistic Regression, Decision Trees, k-Nearest Neighbors, Naïve Bayes…)</a:t>
            </a:r>
          </a:p>
          <a:p>
            <a:endParaRPr lang="en-US" sz="2000" dirty="0">
              <a:solidFill>
                <a:schemeClr val="accent1"/>
              </a:solidFill>
              <a:latin typeface="+mj-lt"/>
            </a:endParaRPr>
          </a:p>
          <a:p>
            <a:endParaRPr lang="en-IN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BFAD3-6D03-4FBB-BDB7-2AD9F4A8C6E0}"/>
              </a:ext>
            </a:extLst>
          </p:cNvPr>
          <p:cNvSpPr txBox="1"/>
          <p:nvPr/>
        </p:nvSpPr>
        <p:spPr>
          <a:xfrm>
            <a:off x="1314944" y="2766852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from training data: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2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6" grpId="0" animBg="1"/>
      <p:bldP spid="67" grpId="0"/>
      <p:bldP spid="6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45BF582F-BDA1-4F4F-9497-C3A8F7B55219}"/>
              </a:ext>
            </a:extLst>
          </p:cNvPr>
          <p:cNvSpPr/>
          <p:nvPr/>
        </p:nvSpPr>
        <p:spPr>
          <a:xfrm>
            <a:off x="8958934" y="2022720"/>
            <a:ext cx="2105025" cy="10479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3279F-D3EA-4BEC-9632-DCC909E48081}"/>
              </a:ext>
            </a:extLst>
          </p:cNvPr>
          <p:cNvSpPr/>
          <p:nvPr/>
        </p:nvSpPr>
        <p:spPr>
          <a:xfrm>
            <a:off x="6728466" y="2058273"/>
            <a:ext cx="2105025" cy="10479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D6E1D-6FF4-4572-826F-79A1E8B7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27692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/>
              <a:t>Unsupervised Learning</a:t>
            </a:r>
            <a:endParaRPr lang="en-IN" sz="5400" cap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7DF9B4-A2BC-49DF-913F-CA5ACEA3C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42752" y="3335250"/>
            <a:ext cx="999847" cy="11078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D1C1A7-17F9-4876-ACEF-ED872AEA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93209" y="2962353"/>
            <a:ext cx="999847" cy="10082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DA9BF1-F1CC-479E-9C8C-7E31748B896B}"/>
              </a:ext>
            </a:extLst>
          </p:cNvPr>
          <p:cNvSpPr txBox="1"/>
          <p:nvPr/>
        </p:nvSpPr>
        <p:spPr>
          <a:xfrm>
            <a:off x="205414" y="4469987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Given data but no labels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Task is to arrange then as groups 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8" name="Picture 2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2E8FFED-AEF1-439B-BCC5-ABD6F6377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07547" y="2247016"/>
            <a:ext cx="869617" cy="886862"/>
          </a:xfrm>
          <a:prstGeom prst="rect">
            <a:avLst/>
          </a:prstGeom>
        </p:spPr>
      </p:pic>
      <p:pic>
        <p:nvPicPr>
          <p:cNvPr id="29" name="Picture 28" descr="A close up of a banana&#10;&#10;Description automatically generated">
            <a:extLst>
              <a:ext uri="{FF2B5EF4-FFF2-40B4-BE49-F238E27FC236}">
                <a16:creationId xmlns:a16="http://schemas.microsoft.com/office/drawing/2014/main" id="{5D27006C-3FC5-48D0-871D-0A0BD1FCDC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898" r="4744" b="8102"/>
          <a:stretch/>
        </p:blipFill>
        <p:spPr>
          <a:xfrm>
            <a:off x="2899676" y="2690447"/>
            <a:ext cx="1086972" cy="8868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07DC73C-E078-4936-BB0A-56980286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6986" y="2185898"/>
            <a:ext cx="596398" cy="660829"/>
          </a:xfrm>
          <a:prstGeom prst="rect">
            <a:avLst/>
          </a:prstGeom>
        </p:spPr>
      </p:pic>
      <p:pic>
        <p:nvPicPr>
          <p:cNvPr id="47" name="Picture 4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6B4F01E-D9B4-4F81-8C8E-52CE8B732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3327" y="2317723"/>
            <a:ext cx="518718" cy="5290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D257195-A39C-4BF5-A652-7B8F5D611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239853" y="2215686"/>
            <a:ext cx="761396" cy="661972"/>
          </a:xfrm>
          <a:prstGeom prst="rect">
            <a:avLst/>
          </a:prstGeom>
        </p:spPr>
      </p:pic>
      <p:pic>
        <p:nvPicPr>
          <p:cNvPr id="50" name="Picture 49" descr="A close up of a banana&#10;&#10;Description automatically generated">
            <a:extLst>
              <a:ext uri="{FF2B5EF4-FFF2-40B4-BE49-F238E27FC236}">
                <a16:creationId xmlns:a16="http://schemas.microsoft.com/office/drawing/2014/main" id="{A1B12513-C3E3-4F42-94DC-D316B7B715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898" r="4744" b="8102"/>
          <a:stretch/>
        </p:blipFill>
        <p:spPr>
          <a:xfrm>
            <a:off x="10011447" y="2225175"/>
            <a:ext cx="713657" cy="582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0B4D0-7712-45BB-A8A6-9AF1DB1D860D}"/>
              </a:ext>
            </a:extLst>
          </p:cNvPr>
          <p:cNvSpPr txBox="1"/>
          <p:nvPr/>
        </p:nvSpPr>
        <p:spPr>
          <a:xfrm>
            <a:off x="6992968" y="3200527"/>
            <a:ext cx="196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color group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A482D7-D5C1-46C0-9918-CFFFB6DD3C0D}"/>
              </a:ext>
            </a:extLst>
          </p:cNvPr>
          <p:cNvSpPr txBox="1"/>
          <p:nvPr/>
        </p:nvSpPr>
        <p:spPr>
          <a:xfrm>
            <a:off x="9166265" y="3200527"/>
            <a:ext cx="196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GREEN </a:t>
            </a:r>
            <a:r>
              <a:rPr lang="en-US" dirty="0"/>
              <a:t>color group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BF1616-984B-4809-9650-0FFEF8DBFCFA}"/>
              </a:ext>
            </a:extLst>
          </p:cNvPr>
          <p:cNvCxnSpPr>
            <a:cxnSpLocks/>
          </p:cNvCxnSpPr>
          <p:nvPr/>
        </p:nvCxnSpPr>
        <p:spPr>
          <a:xfrm>
            <a:off x="5362575" y="2690447"/>
            <a:ext cx="108585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80698E-FC97-475F-B729-4C1D6D354E8B}"/>
              </a:ext>
            </a:extLst>
          </p:cNvPr>
          <p:cNvCxnSpPr>
            <a:cxnSpLocks/>
          </p:cNvCxnSpPr>
          <p:nvPr/>
        </p:nvCxnSpPr>
        <p:spPr>
          <a:xfrm>
            <a:off x="5362575" y="4485611"/>
            <a:ext cx="108585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43B671-C270-4798-AAB5-E22ECA79121C}"/>
              </a:ext>
            </a:extLst>
          </p:cNvPr>
          <p:cNvSpPr txBox="1"/>
          <p:nvPr/>
        </p:nvSpPr>
        <p:spPr>
          <a:xfrm>
            <a:off x="5200650" y="2185897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7FFCCD-757D-4A9F-967F-AB6C1AF4A604}"/>
              </a:ext>
            </a:extLst>
          </p:cNvPr>
          <p:cNvSpPr txBox="1"/>
          <p:nvPr/>
        </p:nvSpPr>
        <p:spPr>
          <a:xfrm>
            <a:off x="5200649" y="3982887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</a:t>
            </a:r>
            <a:endParaRPr lang="en-I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990AD21-D42F-417C-9D5F-37872BDEA410}"/>
              </a:ext>
            </a:extLst>
          </p:cNvPr>
          <p:cNvSpPr/>
          <p:nvPr/>
        </p:nvSpPr>
        <p:spPr>
          <a:xfrm>
            <a:off x="8958934" y="3807928"/>
            <a:ext cx="2105025" cy="10479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7885497-1101-449D-A484-188B5F962521}"/>
              </a:ext>
            </a:extLst>
          </p:cNvPr>
          <p:cNvSpPr/>
          <p:nvPr/>
        </p:nvSpPr>
        <p:spPr>
          <a:xfrm>
            <a:off x="6728466" y="3843481"/>
            <a:ext cx="2105025" cy="10479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CAE2938-057F-4811-9DBE-7DFE6F2C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52328" y="4001464"/>
            <a:ext cx="596398" cy="660829"/>
          </a:xfrm>
          <a:prstGeom prst="rect">
            <a:avLst/>
          </a:prstGeom>
        </p:spPr>
      </p:pic>
      <p:pic>
        <p:nvPicPr>
          <p:cNvPr id="59" name="Picture 5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E8521CC-F5DF-4E78-AD1D-C065A5D50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43327" y="4102931"/>
            <a:ext cx="518718" cy="52900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2B2161E-FCEF-40F1-8273-281C7A125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887789" y="4036446"/>
            <a:ext cx="656455" cy="661972"/>
          </a:xfrm>
          <a:prstGeom prst="rect">
            <a:avLst/>
          </a:prstGeom>
        </p:spPr>
      </p:pic>
      <p:pic>
        <p:nvPicPr>
          <p:cNvPr id="61" name="Picture 60" descr="A close up of a banana&#10;&#10;Description automatically generated">
            <a:extLst>
              <a:ext uri="{FF2B5EF4-FFF2-40B4-BE49-F238E27FC236}">
                <a16:creationId xmlns:a16="http://schemas.microsoft.com/office/drawing/2014/main" id="{AECD0865-A0F4-454B-8411-D930D2CC31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898" r="4744" b="8102"/>
          <a:stretch/>
        </p:blipFill>
        <p:spPr>
          <a:xfrm>
            <a:off x="10011447" y="4010383"/>
            <a:ext cx="713657" cy="5822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8E9DA0-DB1D-40ED-B896-01020EA8B37F}"/>
              </a:ext>
            </a:extLst>
          </p:cNvPr>
          <p:cNvSpPr txBox="1"/>
          <p:nvPr/>
        </p:nvSpPr>
        <p:spPr>
          <a:xfrm>
            <a:off x="6992968" y="4985735"/>
            <a:ext cx="196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SMALL</a:t>
            </a:r>
            <a:r>
              <a:rPr lang="en-US" sz="1400" dirty="0"/>
              <a:t> </a:t>
            </a:r>
            <a:r>
              <a:rPr lang="en-US" dirty="0"/>
              <a:t>size group</a:t>
            </a:r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8C6F42-812C-46F2-B790-B3F5B100A1FB}"/>
              </a:ext>
            </a:extLst>
          </p:cNvPr>
          <p:cNvSpPr txBox="1"/>
          <p:nvPr/>
        </p:nvSpPr>
        <p:spPr>
          <a:xfrm>
            <a:off x="9166265" y="4939568"/>
            <a:ext cx="1965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BIG</a:t>
            </a:r>
            <a:r>
              <a:rPr lang="en-US" dirty="0"/>
              <a:t> size group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6DF31-BF09-4516-ACC5-BEEA55580C1E}"/>
              </a:ext>
            </a:extLst>
          </p:cNvPr>
          <p:cNvSpPr txBox="1"/>
          <p:nvPr/>
        </p:nvSpPr>
        <p:spPr>
          <a:xfrm>
            <a:off x="220692" y="5513582"/>
            <a:ext cx="6227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Unsupervised learning:</a:t>
            </a:r>
            <a:r>
              <a:rPr lang="en-US" sz="2000" dirty="0">
                <a:latin typeface="+mj-lt"/>
              </a:rPr>
              <a:t> Learning from the unlabeled data to differentiating the given input data.</a:t>
            </a:r>
            <a:endParaRPr lang="en-IN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E745E-7F2A-4009-8F48-1B56CA447D2E}"/>
              </a:ext>
            </a:extLst>
          </p:cNvPr>
          <p:cNvSpPr txBox="1"/>
          <p:nvPr/>
        </p:nvSpPr>
        <p:spPr>
          <a:xfrm>
            <a:off x="6550948" y="5478004"/>
            <a:ext cx="5377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All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clustering algorithms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come under unsupervised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K – 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6325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 animBg="1"/>
      <p:bldP spid="7" grpId="0"/>
      <p:bldP spid="53" grpId="0"/>
      <p:bldP spid="11" grpId="0"/>
      <p:bldP spid="55" grpId="0"/>
      <p:bldP spid="56" grpId="0" animBg="1"/>
      <p:bldP spid="57" grpId="0" animBg="1"/>
      <p:bldP spid="62" grpId="0"/>
      <p:bldP spid="63" grpId="0"/>
      <p:bldP spid="1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6E1D-6FF4-4572-826F-79A1E8B7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none" dirty="0"/>
              <a:t>What is Clustering ?</a:t>
            </a:r>
            <a:endParaRPr lang="en-IN" sz="5400" cap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27EB-CDF4-47E8-902C-0B33017F9AF6}"/>
              </a:ext>
            </a:extLst>
          </p:cNvPr>
          <p:cNvSpPr txBox="1"/>
          <p:nvPr/>
        </p:nvSpPr>
        <p:spPr>
          <a:xfrm>
            <a:off x="390526" y="2019842"/>
            <a:ext cx="11563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+mj-lt"/>
              </a:rPr>
              <a:t>Clustering</a:t>
            </a:r>
            <a:r>
              <a:rPr lang="en-US" altLang="en-US" sz="2800" dirty="0">
                <a:latin typeface="+mj-lt"/>
              </a:rPr>
              <a:t> is the </a:t>
            </a:r>
            <a:r>
              <a:rPr lang="en-US" altLang="en-US" sz="2800" dirty="0">
                <a:latin typeface="+mj-lt"/>
                <a:hlinkClick r:id="rId2" tooltip="Statistical classification"/>
              </a:rPr>
              <a:t>classification</a:t>
            </a:r>
            <a:r>
              <a:rPr lang="en-US" altLang="en-US" sz="2800" dirty="0">
                <a:latin typeface="+mj-lt"/>
              </a:rPr>
              <a:t> of objects into different groups, or more precisely, the </a:t>
            </a:r>
            <a:r>
              <a:rPr lang="en-US" altLang="en-US" sz="2800" dirty="0">
                <a:latin typeface="+mj-lt"/>
                <a:hlinkClick r:id="rId3" tooltip="Partition of a set"/>
              </a:rPr>
              <a:t>partitioning</a:t>
            </a:r>
            <a:r>
              <a:rPr lang="en-US" altLang="en-US" sz="2800" dirty="0">
                <a:latin typeface="+mj-lt"/>
              </a:rPr>
              <a:t> of a </a:t>
            </a:r>
            <a:r>
              <a:rPr lang="en-US" altLang="en-US" sz="2800" dirty="0">
                <a:latin typeface="+mj-lt"/>
                <a:hlinkClick r:id="rId4" tooltip="Data set"/>
              </a:rPr>
              <a:t>data set</a:t>
            </a:r>
            <a:r>
              <a:rPr lang="en-US" altLang="en-US" sz="2800" dirty="0">
                <a:latin typeface="+mj-lt"/>
              </a:rPr>
              <a:t> into </a:t>
            </a:r>
            <a:r>
              <a:rPr lang="en-US" altLang="en-US" sz="2800" dirty="0">
                <a:latin typeface="+mj-lt"/>
                <a:hlinkClick r:id="rId5" tooltip="Subset"/>
              </a:rPr>
              <a:t>subsets</a:t>
            </a:r>
            <a:r>
              <a:rPr lang="en-US" altLang="en-US" sz="2800" dirty="0">
                <a:latin typeface="+mj-lt"/>
              </a:rPr>
              <a:t> (clusters), so that the data in each subset (ideally) share some common trait - often according to some defined </a:t>
            </a:r>
            <a:r>
              <a:rPr lang="en-US" altLang="en-US" sz="2800" dirty="0">
                <a:latin typeface="+mj-lt"/>
                <a:hlinkClick r:id="rId6" tooltip="Metric (mathematics)"/>
              </a:rPr>
              <a:t>distance measure</a:t>
            </a:r>
            <a:r>
              <a:rPr lang="en-US" altLang="en-US" sz="2800" dirty="0"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i="1" dirty="0">
                <a:solidFill>
                  <a:schemeClr val="accent1"/>
                </a:solidFill>
                <a:latin typeface="+mj-lt"/>
              </a:rPr>
              <a:t>Unsupervised Learning</a:t>
            </a:r>
            <a:r>
              <a:rPr lang="en-US" altLang="en-US" sz="2800" dirty="0">
                <a:latin typeface="+mj-lt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930C9-CD13-4EB0-985E-B4A0BFFEE058}"/>
              </a:ext>
            </a:extLst>
          </p:cNvPr>
          <p:cNvSpPr txBox="1"/>
          <p:nvPr/>
        </p:nvSpPr>
        <p:spPr>
          <a:xfrm>
            <a:off x="390526" y="4251281"/>
            <a:ext cx="11029950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j-lt"/>
              </a:rPr>
              <a:t>A good clustering method will produce clusters with :</a:t>
            </a:r>
          </a:p>
          <a:p>
            <a:pPr marL="914400" lvl="1" indent="-45720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en-US" sz="2800" dirty="0">
                <a:latin typeface="+mj-lt"/>
              </a:rPr>
              <a:t>High </a:t>
            </a:r>
            <a:r>
              <a:rPr lang="en-US" altLang="en-US" sz="2800" u="sng" dirty="0">
                <a:latin typeface="+mj-lt"/>
              </a:rPr>
              <a:t>intra-class</a:t>
            </a:r>
            <a:r>
              <a:rPr lang="en-US" altLang="en-US" sz="2800" dirty="0">
                <a:latin typeface="+mj-lt"/>
              </a:rPr>
              <a:t> similarity</a:t>
            </a:r>
          </a:p>
          <a:p>
            <a:pPr marL="914400" lvl="1" indent="-45720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en-US" sz="2800" dirty="0">
                <a:latin typeface="+mj-lt"/>
              </a:rPr>
              <a:t>Low </a:t>
            </a:r>
            <a:r>
              <a:rPr lang="en-US" altLang="en-US" sz="2800" u="sng" dirty="0">
                <a:latin typeface="+mj-lt"/>
              </a:rPr>
              <a:t>inter-class</a:t>
            </a:r>
            <a:r>
              <a:rPr lang="en-US" altLang="en-US" sz="2800" dirty="0">
                <a:latin typeface="+mj-lt"/>
              </a:rPr>
              <a:t> similarity </a:t>
            </a:r>
          </a:p>
          <a:p>
            <a:endParaRPr lang="en-IN" sz="2800" dirty="0"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F5CB16-0782-4AE1-9DD2-7D159610CAB2}"/>
              </a:ext>
            </a:extLst>
          </p:cNvPr>
          <p:cNvSpPr/>
          <p:nvPr/>
        </p:nvSpPr>
        <p:spPr>
          <a:xfrm>
            <a:off x="6347467" y="4896723"/>
            <a:ext cx="1615434" cy="10479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155118-DBA8-423A-809E-AAE66C7C28A2}"/>
              </a:ext>
            </a:extLst>
          </p:cNvPr>
          <p:cNvSpPr/>
          <p:nvPr/>
        </p:nvSpPr>
        <p:spPr>
          <a:xfrm>
            <a:off x="8833492" y="4752975"/>
            <a:ext cx="1615434" cy="15231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FBEE36-B5F6-4F31-884C-BB6CFE0BE100}"/>
              </a:ext>
            </a:extLst>
          </p:cNvPr>
          <p:cNvSpPr/>
          <p:nvPr/>
        </p:nvSpPr>
        <p:spPr>
          <a:xfrm>
            <a:off x="9441184" y="4999643"/>
            <a:ext cx="200025" cy="209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84C9E2-61B7-4BC2-A96D-97C72A758DE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641209" y="5161898"/>
            <a:ext cx="418853" cy="2779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703DF7-315A-4563-BB5C-E13C0FC0EB6D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6914432" y="5227112"/>
            <a:ext cx="140740" cy="304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B20E6C-2A43-4725-9659-B574464FCA8E}"/>
              </a:ext>
            </a:extLst>
          </p:cNvPr>
          <p:cNvCxnSpPr>
            <a:cxnSpLocks/>
            <a:stCxn id="12" idx="7"/>
            <a:endCxn id="10" idx="3"/>
          </p:cNvCxnSpPr>
          <p:nvPr/>
        </p:nvCxnSpPr>
        <p:spPr>
          <a:xfrm flipV="1">
            <a:off x="9230898" y="5178505"/>
            <a:ext cx="239579" cy="244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FA0949-D54C-4C2F-A731-4CE01749FB5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889082" y="5114634"/>
            <a:ext cx="684956" cy="173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3199F0-66BB-48B3-BB39-AD0564AAFC8B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7155184" y="5362575"/>
            <a:ext cx="389561" cy="2742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BC3DAD-4A7A-4F20-A1DD-AD29170DDE9C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9260191" y="5497384"/>
            <a:ext cx="770578" cy="165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357D5B4-33F8-4D3C-A79A-F532269C41A8}"/>
              </a:ext>
            </a:extLst>
          </p:cNvPr>
          <p:cNvSpPr/>
          <p:nvPr/>
        </p:nvSpPr>
        <p:spPr>
          <a:xfrm>
            <a:off x="9060166" y="5392609"/>
            <a:ext cx="200025" cy="209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965B57-5BBF-4EAE-A95E-55F50302FB74}"/>
              </a:ext>
            </a:extLst>
          </p:cNvPr>
          <p:cNvSpPr/>
          <p:nvPr/>
        </p:nvSpPr>
        <p:spPr>
          <a:xfrm>
            <a:off x="10030769" y="5409185"/>
            <a:ext cx="200025" cy="209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CEA311-562C-45E9-B6D9-910D75AC6E1E}"/>
              </a:ext>
            </a:extLst>
          </p:cNvPr>
          <p:cNvSpPr/>
          <p:nvPr/>
        </p:nvSpPr>
        <p:spPr>
          <a:xfrm>
            <a:off x="6743700" y="5048250"/>
            <a:ext cx="200025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2F4F2A-7DE8-4E5F-934C-E6B6BE23858B}"/>
              </a:ext>
            </a:extLst>
          </p:cNvPr>
          <p:cNvSpPr/>
          <p:nvPr/>
        </p:nvSpPr>
        <p:spPr>
          <a:xfrm>
            <a:off x="7544745" y="5257800"/>
            <a:ext cx="200025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EC4D05-6E1D-4951-B0CD-42F0F5707FFF}"/>
              </a:ext>
            </a:extLst>
          </p:cNvPr>
          <p:cNvSpPr/>
          <p:nvPr/>
        </p:nvSpPr>
        <p:spPr>
          <a:xfrm>
            <a:off x="6955159" y="5532061"/>
            <a:ext cx="200025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2EAD5A-24D0-4331-93F6-B3B8B60A8169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7744770" y="5362575"/>
            <a:ext cx="1315396" cy="134809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79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  <p:bldP spid="11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E536-AFB5-45C3-B40B-B0A4C74F7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2925" y="1025525"/>
            <a:ext cx="11029950" cy="4699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GB" altLang="fi-FI" sz="4000" b="1" cap="none" dirty="0">
                <a:solidFill>
                  <a:schemeClr val="accent1"/>
                </a:solidFill>
              </a:rPr>
              <a:t>Distance </a:t>
            </a:r>
            <a:r>
              <a:rPr lang="en-GB" altLang="fi-FI" sz="4000" b="1" i="1" cap="none" dirty="0">
                <a:solidFill>
                  <a:schemeClr val="accent1"/>
                </a:solidFill>
              </a:rPr>
              <a:t>Measures</a:t>
            </a:r>
            <a:endParaRPr lang="en-IN" sz="4000" cap="non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5376D7-0AC9-41D8-939C-315EF6BEE87D}"/>
                  </a:ext>
                </a:extLst>
              </p:cNvPr>
              <p:cNvSpPr>
                <a:spLocks noGrp="1" noChangeArrowheads="1"/>
              </p:cNvSpPr>
              <p:nvPr/>
            </p:nvSpPr>
            <p:spPr bwMode="auto">
              <a:xfrm>
                <a:off x="542925" y="1781174"/>
                <a:ext cx="11353800" cy="4810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800" dirty="0">
                    <a:latin typeface="+mj-lt"/>
                  </a:rPr>
                  <a:t>Similarity/dissimilarity between objects is often expressed in terms of a </a:t>
                </a:r>
                <a:r>
                  <a:rPr lang="en-US" alt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</a:rPr>
                  <a:t>distance</a:t>
                </a:r>
                <a:r>
                  <a:rPr lang="en-US" altLang="en-US" sz="2800" dirty="0">
                    <a:latin typeface="+mj-lt"/>
                  </a:rPr>
                  <a:t> </a:t>
                </a:r>
                <a:r>
                  <a:rPr lang="en-US" alt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</a:rPr>
                  <a:t>measure </a:t>
                </a:r>
                <a:r>
                  <a:rPr lang="en-US" altLang="en-US" sz="2800" i="1" dirty="0">
                    <a:latin typeface="+mj-lt"/>
                  </a:rPr>
                  <a:t>d(x, y).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They include :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The </a:t>
                </a:r>
                <a:r>
                  <a:rPr lang="en-US" altLang="en-US" sz="2800" u="sng" dirty="0">
                    <a:hlinkClick r:id="rId2" tooltip="Euclidean distance"/>
                  </a:rPr>
                  <a:t>Euclidean distance</a:t>
                </a:r>
                <a:r>
                  <a:rPr lang="en-US" altLang="en-US" sz="2800" dirty="0"/>
                  <a:t> 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d</m:t>
                      </m:r>
                      <m:r>
                        <m:rPr>
                          <m:nor/>
                        </m:rPr>
                        <a:rPr lang="en-IN" sz="2000" b="1" baseline="-25000" smtClean="0">
                          <a:solidFill>
                            <a:schemeClr val="accent2"/>
                          </a:solidFill>
                        </a:rPr>
                        <m:t>euc</m:t>
                      </m:r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IN" sz="2000" b="1" smtClean="0">
                          <a:solidFill>
                            <a:schemeClr val="accent2"/>
                          </a:solidFill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IN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IN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IN" sz="2000" b="1">
                                  <a:solidFill>
                                    <a:schemeClr val="accent2"/>
                                  </a:solidFill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IN" sz="2000" b="1">
                                  <a:solidFill>
                                    <a:schemeClr val="accent2"/>
                                  </a:solidFill>
                                </a:rPr>
                                <m:t>xi</m:t>
                              </m:r>
                              <m:r>
                                <m:rPr>
                                  <m:nor/>
                                </m:rPr>
                                <a:rPr lang="en-IN" sz="2000" b="1">
                                  <a:solidFill>
                                    <a:schemeClr val="accent2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IN" sz="2000" b="1">
                                  <a:solidFill>
                                    <a:schemeClr val="accent2"/>
                                  </a:solidFill>
                                </a:rPr>
                                <m:t>yi</m:t>
                              </m:r>
                              <m:r>
                                <m:rPr>
                                  <m:nor/>
                                </m:rPr>
                                <a:rPr lang="en-IN" sz="2000" b="1">
                                  <a:solidFill>
                                    <a:schemeClr val="accent2"/>
                                  </a:solidFill>
                                </a:rPr>
                                <m:t>)</m:t>
                              </m:r>
                              <m:r>
                                <a:rPr lang="en-US" sz="2000" b="1" i="1" baseline="30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N" sz="2000" b="1" dirty="0">
                              <a:solidFill>
                                <a:schemeClr val="accent2"/>
                              </a:solidFill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altLang="en-US" sz="2000" b="1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The </a:t>
                </a:r>
                <a:r>
                  <a:rPr lang="en-US" altLang="en-US" sz="2800" u="sng" dirty="0">
                    <a:hlinkClick r:id="rId3" tooltip="Manhattan distance"/>
                  </a:rPr>
                  <a:t>Manhattan distance</a:t>
                </a:r>
                <a:r>
                  <a:rPr lang="en-US" altLang="en-US" sz="2800" dirty="0"/>
                  <a:t> :</a:t>
                </a:r>
              </a:p>
              <a:p>
                <a:pPr marL="0" indent="0" algn="ctr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d</m:t>
                      </m:r>
                      <m:r>
                        <m:rPr>
                          <m:nor/>
                        </m:rPr>
                        <a:rPr lang="en-US" sz="2400" b="1" i="0" baseline="-25000" smtClean="0">
                          <a:solidFill>
                            <a:schemeClr val="accent2"/>
                          </a:solidFill>
                        </a:rPr>
                        <m:t>man</m:t>
                      </m:r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IN" sz="2400" b="1">
                          <a:solidFill>
                            <a:schemeClr val="accent2"/>
                          </a:solidFill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I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IN" sz="2400" b="1">
                              <a:solidFill>
                                <a:schemeClr val="accent2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IN" sz="2400" b="1" baseline="-25000">
                              <a:solidFill>
                                <a:schemeClr val="accent2"/>
                              </a:solidFill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IN" sz="2400" b="1">
                              <a:solidFill>
                                <a:schemeClr val="accent2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IN" sz="2400" b="1">
                              <a:solidFill>
                                <a:schemeClr val="accent2"/>
                              </a:solidFill>
                            </a:rPr>
                            <m:t>yi</m:t>
                          </m:r>
                          <m: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en-US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800" dirty="0"/>
                  <a:t> </a:t>
                </a:r>
              </a:p>
              <a:p>
                <a:pPr lvl="1">
                  <a:buFontTx/>
                  <a:buNone/>
                </a:pPr>
                <a:endParaRPr lang="en-US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5376D7-0AC9-41D8-939C-315EF6BEE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925" y="1781174"/>
                <a:ext cx="11353800" cy="4810125"/>
              </a:xfrm>
              <a:prstGeom prst="rect">
                <a:avLst/>
              </a:prstGeom>
              <a:blipFill>
                <a:blip r:embed="rId4"/>
                <a:stretch>
                  <a:fillRect l="-1127" t="-12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1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E536-AFB5-45C3-B40B-B0A4C74F7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025" y="777875"/>
            <a:ext cx="11029950" cy="4699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GB" altLang="fi-FI" sz="4000" b="1" cap="none" dirty="0">
                <a:solidFill>
                  <a:schemeClr val="accent1"/>
                </a:solidFill>
              </a:rPr>
              <a:t>Distance </a:t>
            </a:r>
            <a:r>
              <a:rPr lang="en-GB" altLang="fi-FI" sz="4000" b="1" i="1" cap="none" dirty="0">
                <a:solidFill>
                  <a:schemeClr val="accent1"/>
                </a:solidFill>
              </a:rPr>
              <a:t>Measures example</a:t>
            </a:r>
            <a:endParaRPr lang="en-IN" sz="4000" cap="none" dirty="0">
              <a:solidFill>
                <a:schemeClr val="accent1"/>
              </a:solidFill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1E2BB018-C360-4CB9-9E55-A10954FFE0EF}"/>
              </a:ext>
            </a:extLst>
          </p:cNvPr>
          <p:cNvSpPr txBox="1">
            <a:spLocks noChangeArrowheads="1"/>
          </p:cNvSpPr>
          <p:nvPr/>
        </p:nvSpPr>
        <p:spPr>
          <a:xfrm>
            <a:off x="6755607" y="1559718"/>
            <a:ext cx="3296442" cy="4907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Times New Roman" panose="02020603050405020304" pitchFamily="18" charset="0"/>
              <a:buNone/>
            </a:pPr>
            <a:r>
              <a:rPr lang="en-US" altLang="fi-FI" sz="2000" b="1" dirty="0">
                <a:latin typeface="Arial" panose="020B0604020202020204" pitchFamily="34" charset="0"/>
              </a:rPr>
              <a:t>2D example</a:t>
            </a:r>
          </a:p>
          <a:p>
            <a:pPr marL="342900" indent="-342900">
              <a:buFont typeface="Times New Roman" panose="02020603050405020304" pitchFamily="18" charset="0"/>
              <a:buNone/>
            </a:pPr>
            <a:r>
              <a:rPr lang="en-US" altLang="fi-FI" sz="2000" dirty="0">
                <a:latin typeface="Arial" panose="020B0604020202020204" pitchFamily="34" charset="0"/>
              </a:rPr>
              <a:t>	</a:t>
            </a:r>
            <a:r>
              <a:rPr lang="en-US" altLang="fi-FI" sz="2000" i="1" dirty="0">
                <a:latin typeface="Arial" panose="020B0604020202020204" pitchFamily="34" charset="0"/>
              </a:rPr>
              <a:t>x</a:t>
            </a:r>
            <a:r>
              <a:rPr lang="en-US" altLang="fi-FI" sz="2000" i="1" baseline="-25000" dirty="0">
                <a:latin typeface="Arial" panose="020B0604020202020204" pitchFamily="34" charset="0"/>
              </a:rPr>
              <a:t>1</a:t>
            </a:r>
            <a:r>
              <a:rPr lang="en-US" altLang="fi-FI" sz="2000" dirty="0">
                <a:latin typeface="Arial" panose="020B0604020202020204" pitchFamily="34" charset="0"/>
              </a:rPr>
              <a:t> = (2,8)</a:t>
            </a:r>
          </a:p>
          <a:p>
            <a:pPr marL="342900" indent="-342900">
              <a:buFont typeface="Times New Roman" panose="02020603050405020304" pitchFamily="18" charset="0"/>
              <a:buNone/>
            </a:pPr>
            <a:r>
              <a:rPr lang="en-US" altLang="fi-FI" sz="2000" dirty="0">
                <a:latin typeface="Arial" panose="020B0604020202020204" pitchFamily="34" charset="0"/>
              </a:rPr>
              <a:t>	</a:t>
            </a:r>
            <a:r>
              <a:rPr lang="en-US" altLang="fi-FI" sz="2000" i="1" dirty="0">
                <a:latin typeface="Arial" panose="020B0604020202020204" pitchFamily="34" charset="0"/>
              </a:rPr>
              <a:t>x</a:t>
            </a:r>
            <a:r>
              <a:rPr lang="en-US" altLang="fi-FI" sz="2000" i="1" baseline="-25000" dirty="0">
                <a:latin typeface="Arial" panose="020B0604020202020204" pitchFamily="34" charset="0"/>
              </a:rPr>
              <a:t>2</a:t>
            </a:r>
            <a:r>
              <a:rPr lang="en-US" altLang="fi-FI" sz="2000" dirty="0">
                <a:latin typeface="Arial" panose="020B0604020202020204" pitchFamily="34" charset="0"/>
              </a:rPr>
              <a:t> = (6,3)</a:t>
            </a:r>
          </a:p>
          <a:p>
            <a:pPr marL="342900" indent="-342900">
              <a:buFont typeface="Times New Roman" panose="02020603050405020304" pitchFamily="18" charset="0"/>
              <a:buNone/>
            </a:pPr>
            <a:endParaRPr lang="en-US" altLang="fi-FI" sz="2000" dirty="0">
              <a:latin typeface="Arial" panose="020B0604020202020204" pitchFamily="34" charset="0"/>
            </a:endParaRPr>
          </a:p>
          <a:p>
            <a:r>
              <a:rPr lang="en-US" altLang="fi-FI" sz="2000" b="1" dirty="0">
                <a:latin typeface="Arial" panose="020B0604020202020204" pitchFamily="34" charset="0"/>
              </a:rPr>
              <a:t>Euclidean distance</a:t>
            </a:r>
          </a:p>
          <a:p>
            <a:pPr marL="342900" indent="-342900">
              <a:buFont typeface="Times New Roman" panose="02020603050405020304" pitchFamily="18" charset="0"/>
              <a:buNone/>
            </a:pPr>
            <a:endParaRPr lang="en-US" altLang="fi-FI" sz="2000" dirty="0">
              <a:latin typeface="Arial" panose="020B0604020202020204" pitchFamily="34" charset="0"/>
            </a:endParaRPr>
          </a:p>
          <a:p>
            <a:pPr marL="342900" indent="-342900">
              <a:buFont typeface="Times New Roman" panose="02020603050405020304" pitchFamily="18" charset="0"/>
              <a:buNone/>
            </a:pPr>
            <a:endParaRPr lang="en-US" altLang="fi-FI" sz="2000" dirty="0">
              <a:latin typeface="Arial" panose="020B0604020202020204" pitchFamily="34" charset="0"/>
            </a:endParaRPr>
          </a:p>
          <a:p>
            <a:r>
              <a:rPr lang="en-US" altLang="fi-FI" sz="2000" b="1" dirty="0">
                <a:latin typeface="Arial" panose="020B0604020202020204" pitchFamily="34" charset="0"/>
              </a:rPr>
              <a:t>Manhattan distance</a:t>
            </a:r>
          </a:p>
          <a:p>
            <a:pPr marL="342900" indent="-342900">
              <a:buFont typeface="Times New Roman" panose="02020603050405020304" pitchFamily="18" charset="0"/>
              <a:buNone/>
            </a:pPr>
            <a:endParaRPr lang="cs-CZ" altLang="fi-FI" sz="2000" dirty="0">
              <a:latin typeface="Arial" panose="020B0604020202020204" pitchFamily="34" charset="0"/>
            </a:endParaRP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7AF2B6BC-A71E-4FE5-A5BA-9F7C6664EF73}"/>
              </a:ext>
            </a:extLst>
          </p:cNvPr>
          <p:cNvGrpSpPr>
            <a:grpSpLocks/>
          </p:cNvGrpSpPr>
          <p:nvPr/>
        </p:nvGrpSpPr>
        <p:grpSpPr bwMode="auto">
          <a:xfrm>
            <a:off x="2368551" y="1893094"/>
            <a:ext cx="4176712" cy="4105275"/>
            <a:chOff x="204" y="1162"/>
            <a:chExt cx="2631" cy="2586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30D8822C-CC9F-4CCD-AD8B-D83974BE7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253"/>
              <a:ext cx="2268" cy="226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  <a:buFont typeface="Times" panose="02020603050405020304" pitchFamily="18" charset="0"/>
                <a:buNone/>
              </a:pPr>
              <a:endParaRPr lang="en-US" altLang="fi-FI"/>
            </a:p>
          </p:txBody>
        </p:sp>
        <p:sp>
          <p:nvSpPr>
            <p:cNvPr id="34" name="Line 6">
              <a:extLst>
                <a:ext uri="{FF2B5EF4-FFF2-40B4-BE49-F238E27FC236}">
                  <a16:creationId xmlns:a16="http://schemas.microsoft.com/office/drawing/2014/main" id="{1BA2BF53-A586-4C87-BEED-0FC8B9ED5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Line 7">
              <a:extLst>
                <a:ext uri="{FF2B5EF4-FFF2-40B4-BE49-F238E27FC236}">
                  <a16:creationId xmlns:a16="http://schemas.microsoft.com/office/drawing/2014/main" id="{D815D5D6-28E5-4C94-8EB9-D3A522032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Line 8">
              <a:extLst>
                <a:ext uri="{FF2B5EF4-FFF2-40B4-BE49-F238E27FC236}">
                  <a16:creationId xmlns:a16="http://schemas.microsoft.com/office/drawing/2014/main" id="{D0ECF498-B77F-4F2B-B820-BE59CD80B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Line 9">
              <a:extLst>
                <a:ext uri="{FF2B5EF4-FFF2-40B4-BE49-F238E27FC236}">
                  <a16:creationId xmlns:a16="http://schemas.microsoft.com/office/drawing/2014/main" id="{B7A3929F-95EC-4A6F-BF51-26F5B7CE4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Line 10">
              <a:extLst>
                <a:ext uri="{FF2B5EF4-FFF2-40B4-BE49-F238E27FC236}">
                  <a16:creationId xmlns:a16="http://schemas.microsoft.com/office/drawing/2014/main" id="{0D5D818A-DC07-42C8-B463-3D49A1119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253"/>
              <a:ext cx="0" cy="2268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Line 11">
              <a:extLst>
                <a:ext uri="{FF2B5EF4-FFF2-40B4-BE49-F238E27FC236}">
                  <a16:creationId xmlns:a16="http://schemas.microsoft.com/office/drawing/2014/main" id="{915DB0B2-267E-4CEC-8EF9-3CC9C9FE7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Line 12">
              <a:extLst>
                <a:ext uri="{FF2B5EF4-FFF2-40B4-BE49-F238E27FC236}">
                  <a16:creationId xmlns:a16="http://schemas.microsoft.com/office/drawing/2014/main" id="{BD46A370-8D74-45AF-9F0A-92BB49A70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Line 13">
              <a:extLst>
                <a:ext uri="{FF2B5EF4-FFF2-40B4-BE49-F238E27FC236}">
                  <a16:creationId xmlns:a16="http://schemas.microsoft.com/office/drawing/2014/main" id="{F3F044F1-D131-4114-8D3D-D5CEBEEF3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Line 14">
              <a:extLst>
                <a:ext uri="{FF2B5EF4-FFF2-40B4-BE49-F238E27FC236}">
                  <a16:creationId xmlns:a16="http://schemas.microsoft.com/office/drawing/2014/main" id="{86627111-9EA1-491A-A250-C944AEBE0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1253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823F1E0A-913A-424A-B226-D8E560119D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5" y="346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40938505-4EE0-4718-8453-F112D535C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573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Line 17">
              <a:extLst>
                <a:ext uri="{FF2B5EF4-FFF2-40B4-BE49-F238E27FC236}">
                  <a16:creationId xmlns:a16="http://schemas.microsoft.com/office/drawing/2014/main" id="{758C1802-8C5D-469C-96E8-9E6F710B30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800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Line 18">
              <a:extLst>
                <a:ext uri="{FF2B5EF4-FFF2-40B4-BE49-F238E27FC236}">
                  <a16:creationId xmlns:a16="http://schemas.microsoft.com/office/drawing/2014/main" id="{0C4CB01A-212C-447E-A2EC-3A5C5C06F9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1027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Line 19">
              <a:extLst>
                <a:ext uri="{FF2B5EF4-FFF2-40B4-BE49-F238E27FC236}">
                  <a16:creationId xmlns:a16="http://schemas.microsoft.com/office/drawing/2014/main" id="{F1EEB96B-7873-4178-8332-43FB65D121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1254"/>
              <a:ext cx="1" cy="2268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Line 20">
              <a:extLst>
                <a:ext uri="{FF2B5EF4-FFF2-40B4-BE49-F238E27FC236}">
                  <a16:creationId xmlns:a16="http://schemas.microsoft.com/office/drawing/2014/main" id="{3FF0A32D-6B42-4963-AE4A-B9862B57CD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5" y="1480"/>
              <a:ext cx="0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Line 21">
              <a:extLst>
                <a:ext uri="{FF2B5EF4-FFF2-40B4-BE49-F238E27FC236}">
                  <a16:creationId xmlns:a16="http://schemas.microsoft.com/office/drawing/2014/main" id="{D1CAEF34-6FC9-4720-8791-E3C745F70F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1707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Line 22">
              <a:extLst>
                <a:ext uri="{FF2B5EF4-FFF2-40B4-BE49-F238E27FC236}">
                  <a16:creationId xmlns:a16="http://schemas.microsoft.com/office/drawing/2014/main" id="{293DC0AA-D339-4765-9047-83FE55D729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1934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Line 23">
              <a:extLst>
                <a:ext uri="{FF2B5EF4-FFF2-40B4-BE49-F238E27FC236}">
                  <a16:creationId xmlns:a16="http://schemas.microsoft.com/office/drawing/2014/main" id="{02B02331-E6B6-4685-832D-0F2D6936F36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564" y="2161"/>
              <a:ext cx="1" cy="2268"/>
            </a:xfrm>
            <a:prstGeom prst="line">
              <a:avLst/>
            </a:prstGeom>
            <a:noFill/>
            <a:ln w="19050">
              <a:solidFill>
                <a:srgbClr val="009999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 Box 24">
              <a:extLst>
                <a:ext uri="{FF2B5EF4-FFF2-40B4-BE49-F238E27FC236}">
                  <a16:creationId xmlns:a16="http://schemas.microsoft.com/office/drawing/2014/main" id="{598EBD14-73F4-4B17-8E09-05BDD0BA3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3553"/>
              <a:ext cx="22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 defTabSz="914400">
                <a:spcBef>
                  <a:spcPct val="50000"/>
                </a:spcBef>
                <a:buFont typeface="Times New Roman" panose="02020603050405020304" pitchFamily="18" charset="0"/>
                <a:buNone/>
              </a:pPr>
              <a:r>
                <a:rPr lang="en-US" altLang="fi-FI" sz="1200" b="1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  <a:endParaRPr lang="cs-CZ" altLang="fi-FI" sz="12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Text Box 25">
              <a:extLst>
                <a:ext uri="{FF2B5EF4-FFF2-40B4-BE49-F238E27FC236}">
                  <a16:creationId xmlns:a16="http://schemas.microsoft.com/office/drawing/2014/main" id="{E21C0C62-00C7-45C5-909C-BF7B4C374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553"/>
              <a:ext cx="22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 defTabSz="914400">
                <a:spcBef>
                  <a:spcPct val="50000"/>
                </a:spcBef>
                <a:buFont typeface="Times New Roman" panose="02020603050405020304" pitchFamily="18" charset="0"/>
                <a:buNone/>
              </a:pPr>
              <a:r>
                <a:rPr lang="en-US" altLang="fi-FI" sz="1200" b="1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endParaRPr lang="cs-CZ" altLang="fi-FI" sz="12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Text Box 26">
              <a:extLst>
                <a:ext uri="{FF2B5EF4-FFF2-40B4-BE49-F238E27FC236}">
                  <a16:creationId xmlns:a16="http://schemas.microsoft.com/office/drawing/2014/main" id="{08DFF3C5-5444-4C54-9F91-157C80B38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553"/>
              <a:ext cx="22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 defTabSz="914400">
                <a:spcBef>
                  <a:spcPct val="50000"/>
                </a:spcBef>
                <a:buFont typeface="Times New Roman" panose="02020603050405020304" pitchFamily="18" charset="0"/>
                <a:buNone/>
              </a:pPr>
              <a:r>
                <a:rPr lang="en-US" altLang="fi-FI" sz="1200" b="1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  <a:endParaRPr lang="cs-CZ" altLang="fi-FI" sz="12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Text Box 27">
              <a:extLst>
                <a:ext uri="{FF2B5EF4-FFF2-40B4-BE49-F238E27FC236}">
                  <a16:creationId xmlns:a16="http://schemas.microsoft.com/office/drawing/2014/main" id="{D7787A57-CEC4-4FD3-8CD7-ED421B9A1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2296"/>
              <a:ext cx="22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 defTabSz="914400">
                <a:spcBef>
                  <a:spcPct val="50000"/>
                </a:spcBef>
                <a:buFont typeface="Times New Roman" panose="02020603050405020304" pitchFamily="18" charset="0"/>
                <a:buNone/>
              </a:pPr>
              <a:r>
                <a:rPr lang="en-US" altLang="fi-FI" sz="1200" b="1">
                  <a:solidFill>
                    <a:schemeClr val="tx1"/>
                  </a:solidFill>
                  <a:latin typeface="Arial" panose="020B0604020202020204" pitchFamily="34" charset="0"/>
                </a:rPr>
                <a:t>5</a:t>
              </a:r>
              <a:endParaRPr lang="cs-CZ" altLang="fi-FI" sz="12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Text Box 28">
              <a:extLst>
                <a:ext uri="{FF2B5EF4-FFF2-40B4-BE49-F238E27FC236}">
                  <a16:creationId xmlns:a16="http://schemas.microsoft.com/office/drawing/2014/main" id="{423A4D8A-49AF-4D71-9584-1760B53CEE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162"/>
              <a:ext cx="227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 defTabSz="914400">
                <a:spcBef>
                  <a:spcPct val="50000"/>
                </a:spcBef>
                <a:buFont typeface="Times New Roman" panose="02020603050405020304" pitchFamily="18" charset="0"/>
                <a:buNone/>
              </a:pPr>
              <a:r>
                <a:rPr lang="en-US" altLang="fi-FI" sz="1200" b="1">
                  <a:solidFill>
                    <a:schemeClr val="tx1"/>
                  </a:solidFill>
                  <a:latin typeface="Arial" panose="020B0604020202020204" pitchFamily="34" charset="0"/>
                </a:rPr>
                <a:t>10</a:t>
              </a:r>
              <a:endParaRPr lang="cs-CZ" altLang="fi-FI" sz="12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7" name="Line 29">
            <a:extLst>
              <a:ext uri="{FF2B5EF4-FFF2-40B4-BE49-F238E27FC236}">
                <a16:creationId xmlns:a16="http://schemas.microsoft.com/office/drawing/2014/main" id="{F1C6796F-69E5-4357-B591-0C16C34A1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0588" y="2801938"/>
            <a:ext cx="0" cy="17287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Line 43">
            <a:extLst>
              <a:ext uri="{FF2B5EF4-FFF2-40B4-BE49-F238E27FC236}">
                <a16:creationId xmlns:a16="http://schemas.microsoft.com/office/drawing/2014/main" id="{E5C249CE-0E40-482F-83C7-65B0AE2F8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0588" y="4530725"/>
            <a:ext cx="13684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" name="Line 44">
            <a:extLst>
              <a:ext uri="{FF2B5EF4-FFF2-40B4-BE49-F238E27FC236}">
                <a16:creationId xmlns:a16="http://schemas.microsoft.com/office/drawing/2014/main" id="{D279C942-A8A7-4F0B-B62B-16249992A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432" y="2752725"/>
            <a:ext cx="1439862" cy="1800225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" name="Oval 45">
            <a:extLst>
              <a:ext uri="{FF2B5EF4-FFF2-40B4-BE49-F238E27FC236}">
                <a16:creationId xmlns:a16="http://schemas.microsoft.com/office/drawing/2014/main" id="{08914847-6673-4525-BD2A-3724AB856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3" y="4470400"/>
            <a:ext cx="131762" cy="13176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buFont typeface="Times" panose="02020603050405020304" pitchFamily="18" charset="0"/>
              <a:buNone/>
            </a:pPr>
            <a:endParaRPr lang="en-US" altLang="fi-FI"/>
          </a:p>
        </p:txBody>
      </p:sp>
      <p:sp>
        <p:nvSpPr>
          <p:cNvPr id="74" name="Oval 46">
            <a:extLst>
              <a:ext uri="{FF2B5EF4-FFF2-40B4-BE49-F238E27FC236}">
                <a16:creationId xmlns:a16="http://schemas.microsoft.com/office/drawing/2014/main" id="{F967A615-AFA5-4227-8D3F-EA3DB2ABD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150" y="2670175"/>
            <a:ext cx="131763" cy="13176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buFont typeface="Times" panose="02020603050405020304" pitchFamily="18" charset="0"/>
              <a:buNone/>
            </a:pPr>
            <a:endParaRPr lang="en-US" altLang="fi-FI"/>
          </a:p>
        </p:txBody>
      </p:sp>
      <p:sp>
        <p:nvSpPr>
          <p:cNvPr id="75" name="Line 47">
            <a:extLst>
              <a:ext uri="{FF2B5EF4-FFF2-40B4-BE49-F238E27FC236}">
                <a16:creationId xmlns:a16="http://schemas.microsoft.com/office/drawing/2014/main" id="{234C0AFF-7EE9-4FCF-9D29-4396F2430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6115050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Line 48">
            <a:extLst>
              <a:ext uri="{FF2B5EF4-FFF2-40B4-BE49-F238E27FC236}">
                <a16:creationId xmlns:a16="http://schemas.microsoft.com/office/drawing/2014/main" id="{6259894B-F348-4382-9106-A979458B4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0588" y="5610225"/>
            <a:ext cx="158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7" name="Line 49">
            <a:extLst>
              <a:ext uri="{FF2B5EF4-FFF2-40B4-BE49-F238E27FC236}">
                <a16:creationId xmlns:a16="http://schemas.microsoft.com/office/drawing/2014/main" id="{1F9FC52A-1BE2-4C92-A16C-376CD004C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0450" y="5610225"/>
            <a:ext cx="1588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" name="Text Box 50">
            <a:extLst>
              <a:ext uri="{FF2B5EF4-FFF2-40B4-BE49-F238E27FC236}">
                <a16:creationId xmlns:a16="http://schemas.microsoft.com/office/drawing/2014/main" id="{85936ECE-B82B-45AF-9D66-062B72EB2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5826125"/>
            <a:ext cx="2873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  <a:buFont typeface="Times New Roman" panose="02020603050405020304" pitchFamily="18" charset="0"/>
              <a:buNone/>
            </a:pPr>
            <a:r>
              <a:rPr lang="en-US" altLang="fi-FI" sz="1400">
                <a:solidFill>
                  <a:schemeClr val="tx1"/>
                </a:solidFill>
                <a:latin typeface="Arial" panose="020B0604020202020204" pitchFamily="34" charset="0"/>
              </a:rPr>
              <a:t>4</a:t>
            </a:r>
            <a:endParaRPr lang="cs-CZ" altLang="fi-FI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51">
            <a:extLst>
              <a:ext uri="{FF2B5EF4-FFF2-40B4-BE49-F238E27FC236}">
                <a16:creationId xmlns:a16="http://schemas.microsoft.com/office/drawing/2014/main" id="{F94543A5-0D16-49E2-8B09-9BC29E189F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6775" y="2730500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0" name="Line 52">
            <a:extLst>
              <a:ext uri="{FF2B5EF4-FFF2-40B4-BE49-F238E27FC236}">
                <a16:creationId xmlns:a16="http://schemas.microsoft.com/office/drawing/2014/main" id="{2EA790B6-8B4B-4BA8-A0C1-04BBE4458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6775" y="4530725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" name="Line 53">
            <a:extLst>
              <a:ext uri="{FF2B5EF4-FFF2-40B4-BE49-F238E27FC236}">
                <a16:creationId xmlns:a16="http://schemas.microsoft.com/office/drawing/2014/main" id="{06E48E5F-FC52-426A-B569-815491886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2730500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" name="Text Box 54">
            <a:extLst>
              <a:ext uri="{FF2B5EF4-FFF2-40B4-BE49-F238E27FC236}">
                <a16:creationId xmlns:a16="http://schemas.microsoft.com/office/drawing/2014/main" id="{AE436FE4-5B69-4E68-9C44-0F5A9F0DE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465513"/>
            <a:ext cx="2873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  <a:buFont typeface="Times New Roman" panose="02020603050405020304" pitchFamily="18" charset="0"/>
              <a:buNone/>
            </a:pPr>
            <a:r>
              <a:rPr lang="en-US" altLang="fi-FI" sz="1400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endParaRPr lang="cs-CZ" altLang="fi-FI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" name="Text Box 55">
            <a:extLst>
              <a:ext uri="{FF2B5EF4-FFF2-40B4-BE49-F238E27FC236}">
                <a16:creationId xmlns:a16="http://schemas.microsoft.com/office/drawing/2014/main" id="{43F0462A-5478-41FB-A434-6F78D838E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861" y="2351881"/>
            <a:ext cx="1152525" cy="3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  <a:buFont typeface="Times New Roman" panose="02020603050405020304" pitchFamily="18" charset="0"/>
              <a:buNone/>
            </a:pPr>
            <a:r>
              <a:rPr lang="en-US" altLang="fi-FI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en-US" altLang="fi-FI" sz="1600" b="1" i="1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US" altLang="fi-FI" sz="1600" b="1" i="1" dirty="0">
                <a:solidFill>
                  <a:schemeClr val="tx1"/>
                </a:solidFill>
                <a:latin typeface="Arial" panose="020B0604020202020204" pitchFamily="34" charset="0"/>
              </a:rPr>
              <a:t> = </a:t>
            </a:r>
            <a:r>
              <a:rPr lang="en-US" altLang="fi-FI" sz="1600" b="1" dirty="0">
                <a:solidFill>
                  <a:schemeClr val="tx1"/>
                </a:solidFill>
                <a:latin typeface="Arial" panose="020B0604020202020204" pitchFamily="34" charset="0"/>
              </a:rPr>
              <a:t>(2,8)</a:t>
            </a:r>
            <a:endParaRPr lang="cs-CZ" altLang="fi-FI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" name="Text Box 56">
            <a:extLst>
              <a:ext uri="{FF2B5EF4-FFF2-40B4-BE49-F238E27FC236}">
                <a16:creationId xmlns:a16="http://schemas.microsoft.com/office/drawing/2014/main" id="{4FD9BFFB-586A-4230-8D1E-228192866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4508500"/>
            <a:ext cx="1152525" cy="3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9000"/>
              </a:lnSpc>
              <a:buChar char="•"/>
              <a:defRPr sz="3200">
                <a:solidFill>
                  <a:srgbClr val="000000"/>
                </a:solidFill>
                <a:latin typeface="Times" panose="02020603050405020304" pitchFamily="18" charset="0"/>
              </a:defRPr>
            </a:lvl1pPr>
            <a:lvl2pPr marL="742950" indent="-285750">
              <a:lnSpc>
                <a:spcPct val="119000"/>
              </a:lnSpc>
              <a:spcBef>
                <a:spcPts val="700"/>
              </a:spcBef>
              <a:buChar char="–"/>
              <a:defRPr sz="2800">
                <a:solidFill>
                  <a:srgbClr val="000000"/>
                </a:solidFill>
                <a:latin typeface="Times" panose="02020603050405020304" pitchFamily="18" charset="0"/>
              </a:defRPr>
            </a:lvl2pPr>
            <a:lvl3pPr marL="1143000" indent="-228600">
              <a:lnSpc>
                <a:spcPct val="119000"/>
              </a:lnSpc>
              <a:spcBef>
                <a:spcPts val="600"/>
              </a:spcBef>
              <a:buChar char="•"/>
              <a:defRPr sz="2400">
                <a:solidFill>
                  <a:srgbClr val="000000"/>
                </a:solidFill>
                <a:latin typeface="Times" panose="02020603050405020304" pitchFamily="18" charset="0"/>
              </a:defRPr>
            </a:lvl3pPr>
            <a:lvl4pPr marL="1600200" indent="-228600">
              <a:lnSpc>
                <a:spcPct val="119000"/>
              </a:lnSpc>
              <a:spcBef>
                <a:spcPts val="500"/>
              </a:spcBef>
              <a:buChar char="–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4pPr>
            <a:lvl5pPr marL="2057400" indent="-228600">
              <a:lnSpc>
                <a:spcPct val="119000"/>
              </a:lnSpc>
              <a:spcBef>
                <a:spcPts val="500"/>
              </a:spcBef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lnSpc>
                <a:spcPct val="119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anose="02020603050405020304" pitchFamily="18" charset="0"/>
              <a:buChar char="»"/>
              <a:defRPr sz="2000">
                <a:solidFill>
                  <a:srgbClr val="000000"/>
                </a:solidFill>
                <a:latin typeface="Times" panose="02020603050405020304" pitchFamily="18" charset="0"/>
              </a:defRPr>
            </a:lvl9pPr>
          </a:lstStyle>
          <a:p>
            <a:pPr defTabSz="914400">
              <a:spcBef>
                <a:spcPct val="50000"/>
              </a:spcBef>
              <a:buFont typeface="Times New Roman" panose="02020603050405020304" pitchFamily="18" charset="0"/>
              <a:buNone/>
            </a:pPr>
            <a:r>
              <a:rPr lang="en-US" altLang="fi-FI" sz="1600" b="1" i="1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  <a:r>
              <a:rPr lang="en-US" altLang="fi-FI" sz="1600" b="1" i="1" baseline="-25000">
                <a:solidFill>
                  <a:schemeClr val="tx1"/>
                </a:solidFill>
                <a:latin typeface="Arial" panose="020B0604020202020204" pitchFamily="34" charset="0"/>
              </a:rPr>
              <a:t>2 </a:t>
            </a:r>
            <a:r>
              <a:rPr lang="en-US" altLang="fi-FI" sz="1600" b="1" i="1">
                <a:solidFill>
                  <a:schemeClr val="tx1"/>
                </a:solidFill>
                <a:latin typeface="Arial" panose="020B0604020202020204" pitchFamily="34" charset="0"/>
              </a:rPr>
              <a:t>= </a:t>
            </a:r>
            <a:r>
              <a:rPr lang="en-US" altLang="fi-FI" sz="1600" b="1">
                <a:solidFill>
                  <a:schemeClr val="tx1"/>
                </a:solidFill>
                <a:latin typeface="Arial" panose="020B0604020202020204" pitchFamily="34" charset="0"/>
              </a:rPr>
              <a:t>(6,3)</a:t>
            </a:r>
            <a:endParaRPr lang="cs-CZ" altLang="fi-FI" sz="16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bject 57">
                <a:extLst>
                  <a:ext uri="{FF2B5EF4-FFF2-40B4-BE49-F238E27FC236}">
                    <a16:creationId xmlns:a16="http://schemas.microsoft.com/office/drawing/2014/main" id="{645BF5A7-F97E-44ED-BF19-68969073C03D}"/>
                  </a:ext>
                </a:extLst>
              </p:cNvPr>
              <p:cNvSpPr txBox="1"/>
              <p:nvPr/>
            </p:nvSpPr>
            <p:spPr bwMode="auto">
              <a:xfrm>
                <a:off x="6858000" y="4224338"/>
                <a:ext cx="5334000" cy="492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 baseline="-25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2−6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=6.4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5" name="Object 57">
                <a:extLst>
                  <a:ext uri="{FF2B5EF4-FFF2-40B4-BE49-F238E27FC236}">
                    <a16:creationId xmlns:a16="http://schemas.microsoft.com/office/drawing/2014/main" id="{645BF5A7-F97E-44ED-BF19-68969073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4224338"/>
                <a:ext cx="5334000" cy="492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bject 58">
                <a:extLst>
                  <a:ext uri="{FF2B5EF4-FFF2-40B4-BE49-F238E27FC236}">
                    <a16:creationId xmlns:a16="http://schemas.microsoft.com/office/drawing/2014/main" id="{5395067A-5B43-4CF0-AC5A-8B0653D5BC50}"/>
                  </a:ext>
                </a:extLst>
              </p:cNvPr>
              <p:cNvSpPr txBox="1"/>
              <p:nvPr/>
            </p:nvSpPr>
            <p:spPr bwMode="auto">
              <a:xfrm>
                <a:off x="6858000" y="5545741"/>
                <a:ext cx="4783137" cy="4222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2−6</m:t>
                          </m:r>
                        </m:e>
                      </m:d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8−3</m:t>
                          </m:r>
                        </m:e>
                      </m:d>
                      <m:r>
                        <a:rPr lang="en-I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6" name="Object 58">
                <a:extLst>
                  <a:ext uri="{FF2B5EF4-FFF2-40B4-BE49-F238E27FC236}">
                    <a16:creationId xmlns:a16="http://schemas.microsoft.com/office/drawing/2014/main" id="{5395067A-5B43-4CF0-AC5A-8B0653D5B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5545741"/>
                <a:ext cx="4783137" cy="422253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59">
            <a:extLst>
              <a:ext uri="{FF2B5EF4-FFF2-40B4-BE49-F238E27FC236}">
                <a16:creationId xmlns:a16="http://schemas.microsoft.com/office/drawing/2014/main" id="{12CF8904-6A07-4336-AAB8-187F7460300E}"/>
              </a:ext>
            </a:extLst>
          </p:cNvPr>
          <p:cNvGrpSpPr>
            <a:grpSpLocks/>
          </p:cNvGrpSpPr>
          <p:nvPr/>
        </p:nvGrpSpPr>
        <p:grpSpPr bwMode="auto">
          <a:xfrm>
            <a:off x="7054055" y="4757930"/>
            <a:ext cx="699294" cy="155986"/>
            <a:chOff x="3243" y="2341"/>
            <a:chExt cx="273" cy="46"/>
          </a:xfrm>
        </p:grpSpPr>
        <p:sp>
          <p:nvSpPr>
            <p:cNvPr id="88" name="Oval 60">
              <a:extLst>
                <a:ext uri="{FF2B5EF4-FFF2-40B4-BE49-F238E27FC236}">
                  <a16:creationId xmlns:a16="http://schemas.microsoft.com/office/drawing/2014/main" id="{C5AC2C0E-DE68-4874-A5B9-307DDD06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41"/>
              <a:ext cx="45" cy="45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  <a:buFont typeface="Times" panose="02020603050405020304" pitchFamily="18" charset="0"/>
                <a:buNone/>
              </a:pPr>
              <a:endParaRPr lang="en-US" altLang="fi-FI"/>
            </a:p>
          </p:txBody>
        </p:sp>
        <p:sp>
          <p:nvSpPr>
            <p:cNvPr id="89" name="Oval 61">
              <a:extLst>
                <a:ext uri="{FF2B5EF4-FFF2-40B4-BE49-F238E27FC236}">
                  <a16:creationId xmlns:a16="http://schemas.microsoft.com/office/drawing/2014/main" id="{0E08073D-F614-4FB2-BDE1-33CBD80DE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341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  <a:buFont typeface="Times" panose="02020603050405020304" pitchFamily="18" charset="0"/>
                <a:buNone/>
              </a:pPr>
              <a:endParaRPr lang="en-US" altLang="fi-FI"/>
            </a:p>
          </p:txBody>
        </p:sp>
        <p:cxnSp>
          <p:nvCxnSpPr>
            <p:cNvPr id="90" name="AutoShape 62">
              <a:extLst>
                <a:ext uri="{FF2B5EF4-FFF2-40B4-BE49-F238E27FC236}">
                  <a16:creationId xmlns:a16="http://schemas.microsoft.com/office/drawing/2014/main" id="{93D177EC-BFDD-43EF-9A00-E281EA4EE85E}"/>
                </a:ext>
              </a:extLst>
            </p:cNvPr>
            <p:cNvCxnSpPr>
              <a:cxnSpLocks noChangeShapeType="1"/>
              <a:stCxn id="88" idx="6"/>
              <a:endCxn id="89" idx="2"/>
            </p:cNvCxnSpPr>
            <p:nvPr/>
          </p:nvCxnSpPr>
          <p:spPr bwMode="auto">
            <a:xfrm>
              <a:off x="3288" y="2364"/>
              <a:ext cx="182" cy="0"/>
            </a:xfrm>
            <a:prstGeom prst="straightConnector1">
              <a:avLst/>
            </a:prstGeom>
            <a:noFill/>
            <a:ln w="158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1" name="Group 63">
            <a:extLst>
              <a:ext uri="{FF2B5EF4-FFF2-40B4-BE49-F238E27FC236}">
                <a16:creationId xmlns:a16="http://schemas.microsoft.com/office/drawing/2014/main" id="{F18A88BB-D0BE-4824-88EC-2B0326FF7722}"/>
              </a:ext>
            </a:extLst>
          </p:cNvPr>
          <p:cNvGrpSpPr>
            <a:grpSpLocks/>
          </p:cNvGrpSpPr>
          <p:nvPr/>
        </p:nvGrpSpPr>
        <p:grpSpPr bwMode="auto">
          <a:xfrm>
            <a:off x="7169323" y="6134100"/>
            <a:ext cx="584026" cy="196853"/>
            <a:chOff x="3107" y="3339"/>
            <a:chExt cx="273" cy="46"/>
          </a:xfrm>
        </p:grpSpPr>
        <p:sp>
          <p:nvSpPr>
            <p:cNvPr id="92" name="Oval 64">
              <a:extLst>
                <a:ext uri="{FF2B5EF4-FFF2-40B4-BE49-F238E27FC236}">
                  <a16:creationId xmlns:a16="http://schemas.microsoft.com/office/drawing/2014/main" id="{31B2B8EE-0411-419F-A041-CACFCD4AA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339"/>
              <a:ext cx="45" cy="45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  <a:buFont typeface="Times" panose="02020603050405020304" pitchFamily="18" charset="0"/>
                <a:buNone/>
              </a:pPr>
              <a:endParaRPr lang="en-US" altLang="fi-FI"/>
            </a:p>
          </p:txBody>
        </p:sp>
        <p:sp>
          <p:nvSpPr>
            <p:cNvPr id="93" name="Oval 65">
              <a:extLst>
                <a:ext uri="{FF2B5EF4-FFF2-40B4-BE49-F238E27FC236}">
                  <a16:creationId xmlns:a16="http://schemas.microsoft.com/office/drawing/2014/main" id="{3D89168D-7188-41CE-AEB5-B454F9B4B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3339"/>
              <a:ext cx="46" cy="4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19000"/>
                </a:lnSpc>
                <a:buChar char="•"/>
                <a:defRPr sz="3200">
                  <a:solidFill>
                    <a:srgbClr val="000000"/>
                  </a:solidFill>
                  <a:latin typeface="Times" panose="02020603050405020304" pitchFamily="18" charset="0"/>
                </a:defRPr>
              </a:lvl1pPr>
              <a:lvl2pPr marL="742950" indent="-285750">
                <a:lnSpc>
                  <a:spcPct val="119000"/>
                </a:lnSpc>
                <a:spcBef>
                  <a:spcPts val="700"/>
                </a:spcBef>
                <a:buChar char="–"/>
                <a:defRPr sz="2800">
                  <a:solidFill>
                    <a:srgbClr val="000000"/>
                  </a:solidFill>
                  <a:latin typeface="Times" panose="02020603050405020304" pitchFamily="18" charset="0"/>
                </a:defRPr>
              </a:lvl2pPr>
              <a:lvl3pPr marL="1143000" indent="-228600">
                <a:lnSpc>
                  <a:spcPct val="119000"/>
                </a:lnSpc>
                <a:spcBef>
                  <a:spcPts val="600"/>
                </a:spcBef>
                <a:buChar char="•"/>
                <a:defRPr sz="2400">
                  <a:solidFill>
                    <a:srgbClr val="000000"/>
                  </a:solidFill>
                  <a:latin typeface="Times" panose="02020603050405020304" pitchFamily="18" charset="0"/>
                </a:defRPr>
              </a:lvl3pPr>
              <a:lvl4pPr marL="1600200" indent="-228600">
                <a:lnSpc>
                  <a:spcPct val="119000"/>
                </a:lnSpc>
                <a:spcBef>
                  <a:spcPts val="500"/>
                </a:spcBef>
                <a:buChar char="–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4pPr>
              <a:lvl5pPr marL="2057400" indent="-228600">
                <a:lnSpc>
                  <a:spcPct val="119000"/>
                </a:lnSpc>
                <a:spcBef>
                  <a:spcPts val="500"/>
                </a:spcBef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119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" panose="02020603050405020304" pitchFamily="18" charset="0"/>
                <a:buChar char="»"/>
                <a:defRPr sz="2000">
                  <a:solidFill>
                    <a:srgbClr val="000000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lnSpc>
                  <a:spcPct val="100000"/>
                </a:lnSpc>
                <a:buFont typeface="Times" panose="02020603050405020304" pitchFamily="18" charset="0"/>
                <a:buNone/>
              </a:pPr>
              <a:endParaRPr lang="en-US" altLang="fi-FI"/>
            </a:p>
          </p:txBody>
        </p:sp>
        <p:cxnSp>
          <p:nvCxnSpPr>
            <p:cNvPr id="94" name="AutoShape 66">
              <a:extLst>
                <a:ext uri="{FF2B5EF4-FFF2-40B4-BE49-F238E27FC236}">
                  <a16:creationId xmlns:a16="http://schemas.microsoft.com/office/drawing/2014/main" id="{F842CB07-2588-408E-A7BB-19800B4CC3FB}"/>
                </a:ext>
              </a:extLst>
            </p:cNvPr>
            <p:cNvCxnSpPr>
              <a:cxnSpLocks noChangeShapeType="1"/>
              <a:stCxn id="92" idx="6"/>
              <a:endCxn id="93" idx="2"/>
            </p:cNvCxnSpPr>
            <p:nvPr/>
          </p:nvCxnSpPr>
          <p:spPr bwMode="auto">
            <a:xfrm>
              <a:off x="3152" y="3362"/>
              <a:ext cx="182" cy="0"/>
            </a:xfrm>
            <a:prstGeom prst="straightConnector1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809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4403F-BB31-4282-8635-1B39793F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874DA-F45B-4CEB-AAAC-9C24604834E4}"/>
              </a:ext>
            </a:extLst>
          </p:cNvPr>
          <p:cNvSpPr txBox="1"/>
          <p:nvPr/>
        </p:nvSpPr>
        <p:spPr>
          <a:xfrm>
            <a:off x="611904" y="423567"/>
            <a:ext cx="3409783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Clustering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140B-4027-4A77-BDB3-8299705532EB}"/>
              </a:ext>
            </a:extLst>
          </p:cNvPr>
          <p:cNvSpPr txBox="1"/>
          <p:nvPr/>
        </p:nvSpPr>
        <p:spPr>
          <a:xfrm>
            <a:off x="415863" y="1707830"/>
            <a:ext cx="3733991" cy="4448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Organizing data into clusters shows internal structure of the data.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Ex. Clustering genes.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Sometimes partitioning is the goal.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Ex. Market segmentation.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Prepare for other AI techniques.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Ex. Summarize news (cluster and then find centroid)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100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Image Segmentation </a:t>
            </a:r>
            <a:r>
              <a:rPr lang="en-US" b="1" dirty="0"/>
              <a:t>( </a:t>
            </a:r>
            <a:r>
              <a:rPr lang="en-US" dirty="0"/>
              <a:t>Break up the image into meaningful or  perceptually similar regions</a:t>
            </a:r>
            <a:r>
              <a:rPr lang="en-US" b="1" dirty="0"/>
              <a:t>) 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A8A2881-685A-4F3F-AD17-2B91754D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41" y="1921567"/>
            <a:ext cx="7828529" cy="33466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E37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E3DBBB29-F372-42EF-B805-29A18B290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879729"/>
              </p:ext>
            </p:extLst>
          </p:nvPr>
        </p:nvGraphicFramePr>
        <p:xfrm>
          <a:off x="4460911" y="1068694"/>
          <a:ext cx="6977655" cy="533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Document" r:id="rId4" imgW="7086600" imgH="5486400" progId="Word.Document.8">
                  <p:embed/>
                </p:oleObj>
              </mc:Choice>
              <mc:Fallback>
                <p:oleObj name="Document" r:id="rId4" imgW="7086600" imgH="5486400" progId="Word.Document.8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911" y="1068694"/>
                        <a:ext cx="6977655" cy="5335016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876C49D-42B6-4B27-850B-A6AA3DBD6F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" t="10238" r="36876" b="7934"/>
          <a:stretch/>
        </p:blipFill>
        <p:spPr>
          <a:xfrm>
            <a:off x="4383617" y="702156"/>
            <a:ext cx="7486650" cy="5611772"/>
          </a:xfrm>
          <a:prstGeom prst="rect">
            <a:avLst/>
          </a:prstGeom>
        </p:spPr>
      </p:pic>
      <p:pic>
        <p:nvPicPr>
          <p:cNvPr id="22" name="Picture 21" descr="A close up of an animal&#10;&#10;Description automatically generated">
            <a:extLst>
              <a:ext uri="{FF2B5EF4-FFF2-40B4-BE49-F238E27FC236}">
                <a16:creationId xmlns:a16="http://schemas.microsoft.com/office/drawing/2014/main" id="{A83EA2F0-2FA3-494C-9007-FB37B0FB5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526" y="2255417"/>
            <a:ext cx="7387741" cy="25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92D050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1039</Words>
  <Application>Microsoft Office PowerPoint</Application>
  <PresentationFormat>Widescreen</PresentationFormat>
  <Paragraphs>168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</vt:lpstr>
      <vt:lpstr>Cambria Math</vt:lpstr>
      <vt:lpstr>Times</vt:lpstr>
      <vt:lpstr>Times New Roman</vt:lpstr>
      <vt:lpstr>Wingdings</vt:lpstr>
      <vt:lpstr>Wingdings 2</vt:lpstr>
      <vt:lpstr>Dividend</vt:lpstr>
      <vt:lpstr>Document</vt:lpstr>
      <vt:lpstr>CLUSTERING</vt:lpstr>
      <vt:lpstr>Objectives</vt:lpstr>
      <vt:lpstr>Supervised Learning  Unsupervised Learning</vt:lpstr>
      <vt:lpstr>Supervised Learning</vt:lpstr>
      <vt:lpstr>Unsupervised Learning</vt:lpstr>
      <vt:lpstr>What is Clustering ?</vt:lpstr>
      <vt:lpstr>Distance Measures</vt:lpstr>
      <vt:lpstr>Distance Measures example</vt:lpstr>
      <vt:lpstr>PowerPoint Presentation</vt:lpstr>
      <vt:lpstr>Clustering Algorithms</vt:lpstr>
      <vt:lpstr>K – 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Kirti Jain</dc:creator>
  <cp:lastModifiedBy>Kirti Jain</cp:lastModifiedBy>
  <cp:revision>65</cp:revision>
  <dcterms:created xsi:type="dcterms:W3CDTF">2019-02-23T14:59:22Z</dcterms:created>
  <dcterms:modified xsi:type="dcterms:W3CDTF">2019-02-27T09:31:42Z</dcterms:modified>
</cp:coreProperties>
</file>